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Gill Sans" panose="020B0502020104020203" pitchFamily="34" charset="-79"/>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PUoM5RMJHkesZ1xBOs4zGBkAa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9E2EFC-07F5-4F59-913C-688D3C239453}">
  <a:tblStyle styleId="{5C9E2EFC-07F5-4F59-913C-688D3C23945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showGuides="1">
      <p:cViewPr varScale="1">
        <p:scale>
          <a:sx n="98" d="100"/>
          <a:sy n="98" d="100"/>
        </p:scale>
        <p:origin x="101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ab68652cd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ab68652cd2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500">
                <a:solidFill>
                  <a:schemeClr val="dk1"/>
                </a:solidFill>
                <a:latin typeface="Gill Sans"/>
                <a:ea typeface="Gill Sans"/>
                <a:cs typeface="Gill Sans"/>
                <a:sym typeface="Gill Sans"/>
              </a:rPr>
              <a:t>Watermeter om verbruik warm water te meten is geplaatst ( meten = weten = sturen)</a:t>
            </a:r>
            <a:endParaRPr sz="1500">
              <a:solidFill>
                <a:schemeClr val="dk1"/>
              </a:solidFill>
              <a:latin typeface="Gill Sans"/>
              <a:ea typeface="Gill Sans"/>
              <a:cs typeface="Gill Sans"/>
              <a:sym typeface="Gill Sans"/>
            </a:endParaRPr>
          </a:p>
          <a:p>
            <a:pPr marL="0" lvl="0" indent="0" algn="l" rtl="0">
              <a:spcBef>
                <a:spcPts val="0"/>
              </a:spcBef>
              <a:spcAft>
                <a:spcPts val="0"/>
              </a:spcAft>
              <a:buNone/>
            </a:pPr>
            <a:r>
              <a:rPr lang="nl-NL" sz="1500">
                <a:solidFill>
                  <a:schemeClr val="dk1"/>
                </a:solidFill>
                <a:latin typeface="Gill Sans"/>
                <a:ea typeface="Gill Sans"/>
                <a:cs typeface="Gill Sans"/>
                <a:sym typeface="Gill Sans"/>
              </a:rPr>
              <a:t>80% van de energierekening gaat op aan warmte. Laat zien wat de grootste energieslurpers zijn </a:t>
            </a:r>
            <a:endParaRPr>
              <a:solidFill>
                <a:schemeClr val="dk1"/>
              </a:solidFill>
            </a:endParaRPr>
          </a:p>
          <a:p>
            <a:pPr marL="0" lvl="0" indent="0" algn="l" rtl="0">
              <a:spcBef>
                <a:spcPts val="0"/>
              </a:spcBef>
              <a:spcAft>
                <a:spcPts val="0"/>
              </a:spcAft>
              <a:buNone/>
            </a:pPr>
            <a:r>
              <a:rPr lang="nl-NL" sz="1500">
                <a:solidFill>
                  <a:schemeClr val="dk1"/>
                </a:solidFill>
                <a:latin typeface="Gill Sans"/>
                <a:ea typeface="Gill Sans"/>
                <a:cs typeface="Gill Sans"/>
                <a:sym typeface="Gill Sans"/>
              </a:rPr>
              <a:t>20% van de energierekening (check scan rapport) </a:t>
            </a:r>
            <a:endParaRPr sz="1500">
              <a:solidFill>
                <a:schemeClr val="dk1"/>
              </a:solidFill>
              <a:latin typeface="Gill Sans"/>
              <a:ea typeface="Gill Sans"/>
              <a:cs typeface="Gill Sans"/>
              <a:sym typeface="Gill Sans"/>
            </a:endParaRPr>
          </a:p>
          <a:p>
            <a:pPr marL="0" lvl="0" indent="0" algn="l" rtl="0">
              <a:spcBef>
                <a:spcPts val="0"/>
              </a:spcBef>
              <a:spcAft>
                <a:spcPts val="0"/>
              </a:spcAft>
              <a:buNone/>
            </a:pPr>
            <a:r>
              <a:rPr lang="nl-NL" sz="1500">
                <a:solidFill>
                  <a:schemeClr val="dk1"/>
                </a:solidFill>
                <a:latin typeface="Gill Sans"/>
                <a:ea typeface="Gill Sans"/>
                <a:cs typeface="Gill Sans"/>
                <a:sym typeface="Gill Sans"/>
              </a:rPr>
              <a:t>Gas geeft het meeste CO2 uitstoot en deze aanpassing heeft een snelle terugverdientijd.</a:t>
            </a:r>
            <a:endParaRPr>
              <a:solidFill>
                <a:schemeClr val="dk1"/>
              </a:solidFill>
            </a:endParaRPr>
          </a:p>
          <a:p>
            <a:pPr marL="0" lvl="0" indent="0" algn="l" rtl="0">
              <a:spcBef>
                <a:spcPts val="0"/>
              </a:spcBef>
              <a:spcAft>
                <a:spcPts val="0"/>
              </a:spcAft>
              <a:buNone/>
            </a:pPr>
            <a:endParaRPr sz="1800">
              <a:solidFill>
                <a:srgbClr val="FF0000"/>
              </a:solidFill>
              <a:latin typeface="Gill Sans"/>
              <a:ea typeface="Gill Sans"/>
              <a:cs typeface="Gill Sans"/>
              <a:sym typeface="Gill Sans"/>
            </a:endParaRPr>
          </a:p>
          <a:p>
            <a:pPr marL="0" lvl="0" indent="0" algn="l" rtl="0">
              <a:spcBef>
                <a:spcPts val="0"/>
              </a:spcBef>
              <a:spcAft>
                <a:spcPts val="0"/>
              </a:spcAft>
              <a:buNone/>
            </a:pPr>
            <a:r>
              <a:rPr lang="nl-NL" sz="1800">
                <a:solidFill>
                  <a:schemeClr val="lt1"/>
                </a:solidFill>
                <a:latin typeface="Gill Sans"/>
                <a:ea typeface="Gill Sans"/>
                <a:cs typeface="Gill Sans"/>
                <a:sym typeface="Gill Sans"/>
              </a:rPr>
              <a:t>Gas geeft het meeste CO2 uitstoot en deze aanpassing heeft een snelle terugverdientijd.</a:t>
            </a:r>
            <a:endParaRPr sz="1400">
              <a:solidFill>
                <a:schemeClr val="dk1"/>
              </a:solidFill>
            </a:endParaRPr>
          </a:p>
          <a:p>
            <a:pPr marL="0" lvl="0" indent="0" algn="l" rtl="0">
              <a:spcBef>
                <a:spcPts val="0"/>
              </a:spcBef>
              <a:spcAft>
                <a:spcPts val="0"/>
              </a:spcAft>
              <a:buNone/>
            </a:pPr>
            <a:r>
              <a:rPr lang="nl-NL" sz="1800">
                <a:solidFill>
                  <a:schemeClr val="lt1"/>
                </a:solidFill>
                <a:latin typeface="Gill Sans"/>
                <a:ea typeface="Gill Sans"/>
                <a:cs typeface="Gill Sans"/>
                <a:sym typeface="Gill Sans"/>
              </a:rPr>
              <a:t>reke</a:t>
            </a: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r>
              <a:rPr lang="nl-NL" sz="1800">
                <a:solidFill>
                  <a:schemeClr val="lt1"/>
                </a:solidFill>
                <a:latin typeface="Gill Sans"/>
                <a:ea typeface="Gill Sans"/>
                <a:cs typeface="Gill Sans"/>
                <a:sym typeface="Gill Sans"/>
              </a:rPr>
              <a:t>ning gaat op aan warmte. Laat zien wat de grootste energieslurpers zijn </a:t>
            </a:r>
            <a:endParaRPr sz="1400">
              <a:solidFill>
                <a:schemeClr val="dk1"/>
              </a:solidFill>
            </a:endParaRPr>
          </a:p>
          <a:p>
            <a:pPr marL="0" lvl="0" indent="0" algn="l" rtl="0">
              <a:spcBef>
                <a:spcPts val="0"/>
              </a:spcBef>
              <a:spcAft>
                <a:spcPts val="0"/>
              </a:spcAft>
              <a:buClr>
                <a:schemeClr val="lt1"/>
              </a:buClr>
              <a:buSzPts val="1800"/>
              <a:buFont typeface="Gill Sans"/>
              <a:buNone/>
            </a:pPr>
            <a:r>
              <a:rPr lang="nl-NL" sz="1800">
                <a:solidFill>
                  <a:schemeClr val="lt1"/>
                </a:solidFill>
                <a:latin typeface="Gill Sans"/>
                <a:ea typeface="Gill Sans"/>
                <a:cs typeface="Gill Sans"/>
                <a:sym typeface="Gill Sans"/>
              </a:rPr>
              <a:t>20% van de energierekening (check scan rapport) </a:t>
            </a:r>
            <a:endParaRPr/>
          </a:p>
        </p:txBody>
      </p:sp>
      <p:sp>
        <p:nvSpPr>
          <p:cNvPr id="244" name="Google Shape;24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a8c1245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a:solidFill>
                  <a:schemeClr val="lt1"/>
                </a:solidFill>
                <a:latin typeface="Gill Sans"/>
                <a:ea typeface="Gill Sans"/>
                <a:cs typeface="Gill Sans"/>
                <a:sym typeface="Gill Sans"/>
              </a:rPr>
              <a:t>20% van de energierekening (check scan rapport) </a:t>
            </a:r>
            <a:endParaRPr/>
          </a:p>
        </p:txBody>
      </p:sp>
      <p:sp>
        <p:nvSpPr>
          <p:cNvPr id="257" name="Google Shape;257;g16a8c12459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a9534c3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16a9534c36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6a8c1245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16a8c12459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We verkopen geen plastic flesjes meer. Water is te tappen uit een watertap.</a:t>
            </a:r>
            <a:endParaRPr/>
          </a:p>
          <a:p>
            <a:pPr marL="0" lvl="0" indent="0" algn="l" rtl="0">
              <a:spcBef>
                <a:spcPts val="0"/>
              </a:spcBef>
              <a:spcAft>
                <a:spcPts val="0"/>
              </a:spcAft>
              <a:buNone/>
            </a:pPr>
            <a:r>
              <a:rPr lang="nl-NL"/>
              <a:t>We doen niet meer aan eenmalige bekers?</a:t>
            </a:r>
            <a:endParaRPr/>
          </a:p>
          <a:p>
            <a:pPr marL="0" lvl="0" indent="0" algn="l" rtl="0">
              <a:spcBef>
                <a:spcPts val="0"/>
              </a:spcBef>
              <a:spcAft>
                <a:spcPts val="0"/>
              </a:spcAft>
              <a:buNone/>
            </a:pPr>
            <a:endParaRPr/>
          </a:p>
        </p:txBody>
      </p:sp>
      <p:sp>
        <p:nvSpPr>
          <p:cNvPr id="336" name="Google Shape;33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ab68652cd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ab68652cd2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943250e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We verkopen geen plastic flesjes meer. Water is te tappen uit een watertap.</a:t>
            </a:r>
            <a:endParaRPr/>
          </a:p>
          <a:p>
            <a:pPr marL="0" lvl="0" indent="0" algn="l" rtl="0">
              <a:spcBef>
                <a:spcPts val="0"/>
              </a:spcBef>
              <a:spcAft>
                <a:spcPts val="0"/>
              </a:spcAft>
              <a:buNone/>
            </a:pPr>
            <a:r>
              <a:rPr lang="nl-NL"/>
              <a:t>We doen niet meer aan eenmalige bekers?</a:t>
            </a:r>
            <a:endParaRPr/>
          </a:p>
          <a:p>
            <a:pPr marL="0" lvl="0" indent="0" algn="l" rtl="0">
              <a:spcBef>
                <a:spcPts val="0"/>
              </a:spcBef>
              <a:spcAft>
                <a:spcPts val="0"/>
              </a:spcAft>
              <a:buNone/>
            </a:pPr>
            <a:r>
              <a:rPr lang="nl-NL"/>
              <a:t>Op alle plekken met afvalbakken </a:t>
            </a:r>
            <a:endParaRPr/>
          </a:p>
        </p:txBody>
      </p:sp>
      <p:sp>
        <p:nvSpPr>
          <p:cNvPr id="350" name="Google Shape;350;g1943250ef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94a023c45c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Subsidies BOSA, Rabobank en btw verrekening verminderen de investering met ca 20%</a:t>
            </a:r>
            <a:endParaRPr/>
          </a:p>
        </p:txBody>
      </p:sp>
      <p:sp>
        <p:nvSpPr>
          <p:cNvPr id="361" name="Google Shape;361;g194a023c45c_2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94a023c45c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194a023c45c_2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975185ec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1975185ec5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94a023c4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94a023c45c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94a023c45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i="1">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endParaRPr/>
          </a:p>
        </p:txBody>
      </p:sp>
      <p:sp>
        <p:nvSpPr>
          <p:cNvPr id="111" name="Google Shape;111;g194a023c45c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94a023c45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94a023c45c_2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94a023c45c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194a023c45c_2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94a023c45c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94a023c45c_2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ab68652c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1ab68652cd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ab68652cd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1ab68652cd2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1"/>
        <p:cNvGrpSpPr/>
        <p:nvPr/>
      </p:nvGrpSpPr>
      <p:grpSpPr>
        <a:xfrm>
          <a:off x="0" y="0"/>
          <a:ext cx="0" cy="0"/>
          <a:chOff x="0" y="0"/>
          <a:chExt cx="0" cy="0"/>
        </a:xfrm>
      </p:grpSpPr>
      <p:sp>
        <p:nvSpPr>
          <p:cNvPr id="12" name="Google Shape;1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86" name="Google Shape;86;p1"/>
          <p:cNvSpPr/>
          <p:nvPr/>
        </p:nvSpPr>
        <p:spPr>
          <a:xfrm>
            <a:off x="6096000" y="0"/>
            <a:ext cx="6096000" cy="6068599"/>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a:off x="0" y="6068599"/>
            <a:ext cx="12192000" cy="789402"/>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13700" y="-13700"/>
            <a:ext cx="6068599" cy="6096000"/>
          </a:xfrm>
          <a:prstGeom prst="rect">
            <a:avLst/>
          </a:prstGeom>
          <a:noFill/>
          <a:ln>
            <a:noFill/>
          </a:ln>
        </p:spPr>
      </p:pic>
      <p:pic>
        <p:nvPicPr>
          <p:cNvPr id="89" name="Google Shape;89;p1" descr="Logo&#10;&#10;Description automatically generated"/>
          <p:cNvPicPr preferRelativeResize="0"/>
          <p:nvPr/>
        </p:nvPicPr>
        <p:blipFill rotWithShape="1">
          <a:blip r:embed="rId4">
            <a:alphaModFix/>
          </a:blip>
          <a:srcRect/>
          <a:stretch/>
        </p:blipFill>
        <p:spPr>
          <a:xfrm>
            <a:off x="314105" y="5019685"/>
            <a:ext cx="1702904" cy="1702904"/>
          </a:xfrm>
          <a:prstGeom prst="rect">
            <a:avLst/>
          </a:prstGeom>
          <a:noFill/>
          <a:ln>
            <a:noFill/>
          </a:ln>
        </p:spPr>
      </p:pic>
      <p:sp>
        <p:nvSpPr>
          <p:cNvPr id="90" name="Google Shape;90;p1"/>
          <p:cNvSpPr txBox="1"/>
          <p:nvPr/>
        </p:nvSpPr>
        <p:spPr>
          <a:xfrm>
            <a:off x="6192838" y="1014413"/>
            <a:ext cx="5365750" cy="161215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Gill Sans"/>
              <a:buNone/>
            </a:pPr>
            <a:r>
              <a:rPr lang="nl-NL" sz="2800" b="1" i="0" u="none" strike="noStrike" cap="none">
                <a:solidFill>
                  <a:schemeClr val="lt1"/>
                </a:solidFill>
                <a:latin typeface="Gill Sans"/>
                <a:ea typeface="Gill Sans"/>
                <a:cs typeface="Gill Sans"/>
                <a:sym typeface="Gill Sans"/>
              </a:rPr>
              <a:t>NEDERLANDS EERSTE</a:t>
            </a:r>
            <a:endParaRPr/>
          </a:p>
          <a:p>
            <a:pPr marL="228600" marR="0" lvl="0" indent="-228600" algn="l" rtl="0">
              <a:lnSpc>
                <a:spcPct val="90000"/>
              </a:lnSpc>
              <a:spcBef>
                <a:spcPts val="0"/>
              </a:spcBef>
              <a:spcAft>
                <a:spcPts val="0"/>
              </a:spcAft>
              <a:buClr>
                <a:schemeClr val="lt1"/>
              </a:buClr>
              <a:buSzPts val="2800"/>
              <a:buFont typeface="Gill Sans"/>
              <a:buNone/>
            </a:pPr>
            <a:r>
              <a:rPr lang="nl-NL" sz="2800" b="1" i="0" u="none" strike="noStrike" cap="none">
                <a:solidFill>
                  <a:schemeClr val="lt1"/>
                </a:solidFill>
                <a:latin typeface="Gill Sans"/>
                <a:ea typeface="Gill Sans"/>
                <a:cs typeface="Gill Sans"/>
                <a:sym typeface="Gill Sans"/>
              </a:rPr>
              <a:t>CIRCULAIRE HOCKEYCLUB</a:t>
            </a:r>
            <a:endParaRPr sz="2800" b="1" i="0" u="none" strike="noStrike" cap="none">
              <a:solidFill>
                <a:schemeClr val="lt1"/>
              </a:solidFill>
              <a:latin typeface="Gill Sans"/>
              <a:ea typeface="Gill Sans"/>
              <a:cs typeface="Gill Sans"/>
              <a:sym typeface="Gill Sans"/>
            </a:endParaRPr>
          </a:p>
        </p:txBody>
      </p:sp>
      <p:sp>
        <p:nvSpPr>
          <p:cNvPr id="91" name="Google Shape;91;p1"/>
          <p:cNvSpPr txBox="1"/>
          <p:nvPr/>
        </p:nvSpPr>
        <p:spPr>
          <a:xfrm>
            <a:off x="6192838" y="2864212"/>
            <a:ext cx="5365750" cy="90271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Gill Sans"/>
              <a:buNone/>
            </a:pPr>
            <a:r>
              <a:rPr lang="nl-NL" sz="2000" b="0" i="0" u="none" strike="noStrike" cap="none">
                <a:solidFill>
                  <a:schemeClr val="lt1"/>
                </a:solidFill>
                <a:latin typeface="Gill Sans"/>
                <a:ea typeface="Gill Sans"/>
                <a:cs typeface="Gill Sans"/>
                <a:sym typeface="Gill Sans"/>
              </a:rPr>
              <a:t>Duurzaamheids aanpak Voordaan</a:t>
            </a:r>
            <a:endParaRPr/>
          </a:p>
          <a:p>
            <a:pPr marL="228600" marR="0" lvl="0" indent="-228600" algn="l" rtl="0">
              <a:lnSpc>
                <a:spcPct val="90000"/>
              </a:lnSpc>
              <a:spcBef>
                <a:spcPts val="1000"/>
              </a:spcBef>
              <a:spcAft>
                <a:spcPts val="0"/>
              </a:spcAft>
              <a:buClr>
                <a:schemeClr val="lt1"/>
              </a:buClr>
              <a:buSzPts val="2000"/>
              <a:buFont typeface="Gill Sans"/>
              <a:buNone/>
            </a:pPr>
            <a:r>
              <a:rPr lang="nl-NL" sz="2000" b="0" i="0" u="none" strike="noStrike" cap="none">
                <a:solidFill>
                  <a:schemeClr val="lt1"/>
                </a:solidFill>
                <a:latin typeface="Gill Sans"/>
                <a:ea typeface="Gill Sans"/>
                <a:cs typeface="Gill Sans"/>
                <a:sym typeface="Gill Sans"/>
              </a:rPr>
              <a:t>“Samen vergroenen we Voordaan”</a:t>
            </a:r>
            <a:endParaRPr sz="2000" b="0" i="0" u="none" strike="noStrike" cap="none">
              <a:solidFill>
                <a:schemeClr val="lt1"/>
              </a:solidFill>
              <a:latin typeface="Gill Sans"/>
              <a:ea typeface="Gill Sans"/>
              <a:cs typeface="Gill Sans"/>
              <a:sym typeface="Gill Sans"/>
            </a:endParaRPr>
          </a:p>
        </p:txBody>
      </p:sp>
      <p:sp>
        <p:nvSpPr>
          <p:cNvPr id="92" name="Google Shape;92;p1"/>
          <p:cNvSpPr txBox="1"/>
          <p:nvPr/>
        </p:nvSpPr>
        <p:spPr>
          <a:xfrm>
            <a:off x="6192838" y="4004572"/>
            <a:ext cx="5365750" cy="110182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1400"/>
              <a:buFont typeface="Gill Sans"/>
              <a:buNone/>
            </a:pPr>
            <a:r>
              <a:rPr lang="nl-NL" sz="1400" b="0" i="0" u="none" strike="noStrike" cap="none">
                <a:solidFill>
                  <a:schemeClr val="lt1"/>
                </a:solidFill>
                <a:latin typeface="Gill Sans"/>
                <a:ea typeface="Gill Sans"/>
                <a:cs typeface="Gill Sans"/>
                <a:sym typeface="Gill Sans"/>
              </a:rPr>
              <a:t>Omdat het groener kan…in Groenekan. November 2022</a:t>
            </a: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ab68652cd2_0_45"/>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g1ab68652cd2_0_45"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203" name="Google Shape;203;g1ab68652cd2_0_45"/>
          <p:cNvSpPr/>
          <p:nvPr/>
        </p:nvSpPr>
        <p:spPr>
          <a:xfrm flipH="1">
            <a:off x="191230" y="1649425"/>
            <a:ext cx="9782945" cy="4286260"/>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204" name="Google Shape;204;g1ab68652cd2_0_45" descr="Markering met effen opvulling"/>
          <p:cNvPicPr preferRelativeResize="0"/>
          <p:nvPr/>
        </p:nvPicPr>
        <p:blipFill rotWithShape="1">
          <a:blip r:embed="rId4">
            <a:alphaModFix/>
          </a:blip>
          <a:srcRect/>
          <a:stretch/>
        </p:blipFill>
        <p:spPr>
          <a:xfrm>
            <a:off x="7476150" y="1373000"/>
            <a:ext cx="701550" cy="701550"/>
          </a:xfrm>
          <a:prstGeom prst="rect">
            <a:avLst/>
          </a:prstGeom>
          <a:noFill/>
          <a:ln>
            <a:noFill/>
          </a:ln>
        </p:spPr>
      </p:pic>
      <p:pic>
        <p:nvPicPr>
          <p:cNvPr id="205" name="Google Shape;205;g1ab68652cd2_0_45" descr="Markering met effen opvulling"/>
          <p:cNvPicPr preferRelativeResize="0"/>
          <p:nvPr/>
        </p:nvPicPr>
        <p:blipFill rotWithShape="1">
          <a:blip r:embed="rId4">
            <a:alphaModFix/>
          </a:blip>
          <a:srcRect/>
          <a:stretch/>
        </p:blipFill>
        <p:spPr>
          <a:xfrm>
            <a:off x="8346200" y="2243450"/>
            <a:ext cx="701550" cy="701550"/>
          </a:xfrm>
          <a:prstGeom prst="rect">
            <a:avLst/>
          </a:prstGeom>
          <a:noFill/>
          <a:ln>
            <a:noFill/>
          </a:ln>
        </p:spPr>
      </p:pic>
      <p:sp>
        <p:nvSpPr>
          <p:cNvPr id="206" name="Google Shape;206;g1ab68652cd2_0_45"/>
          <p:cNvSpPr/>
          <p:nvPr/>
        </p:nvSpPr>
        <p:spPr>
          <a:xfrm>
            <a:off x="6936028" y="5785697"/>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207" name="Google Shape;207;g1ab68652cd2_0_45"/>
          <p:cNvSpPr txBox="1"/>
          <p:nvPr/>
        </p:nvSpPr>
        <p:spPr>
          <a:xfrm>
            <a:off x="1571199" y="833775"/>
            <a:ext cx="5255400" cy="1477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Materialen circulair </a:t>
            </a:r>
            <a:endParaRPr sz="1800" b="1">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inkoop 100% recyclebare materialen</a:t>
            </a:r>
            <a:endParaRPr sz="1800" b="1">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Kleding en toplaag zandveld. Aankleding veld 3 en 4 en vervanging huidige verlichting door LED. </a:t>
            </a:r>
            <a:endParaRPr sz="1800">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a:solidFill>
                  <a:srgbClr val="243588"/>
                </a:solidFill>
                <a:latin typeface="Gill Sans"/>
                <a:ea typeface="Gill Sans"/>
                <a:cs typeface="Gill Sans"/>
                <a:sym typeface="Gill Sans"/>
              </a:rPr>
              <a:t>Materialen krijgen 2e leven. </a:t>
            </a:r>
            <a:endParaRPr sz="1800" b="1">
              <a:solidFill>
                <a:srgbClr val="243588"/>
              </a:solidFill>
              <a:latin typeface="Gill Sans"/>
              <a:ea typeface="Gill Sans"/>
              <a:cs typeface="Gill Sans"/>
              <a:sym typeface="Gill Sans"/>
            </a:endParaRPr>
          </a:p>
        </p:txBody>
      </p:sp>
      <p:sp>
        <p:nvSpPr>
          <p:cNvPr id="208" name="Google Shape;208;g1ab68652cd2_0_45"/>
          <p:cNvSpPr txBox="1"/>
          <p:nvPr/>
        </p:nvSpPr>
        <p:spPr>
          <a:xfrm>
            <a:off x="8532450" y="211550"/>
            <a:ext cx="41073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Water 2028 </a:t>
            </a:r>
            <a:r>
              <a:rPr lang="nl-NL" sz="1800">
                <a:solidFill>
                  <a:srgbClr val="243588"/>
                </a:solidFill>
                <a:latin typeface="Gill Sans"/>
                <a:ea typeface="Gill Sans"/>
                <a:cs typeface="Gill Sans"/>
                <a:sym typeface="Gill Sans"/>
              </a:rPr>
              <a:t>alle velden worden gesproeid met regen / grondwater.</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veld 3 of 4 is waterveld met regenopvang</a:t>
            </a:r>
            <a:endParaRPr sz="1800">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Drinkwater uit drinkwaterpunt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2024 </a:t>
            </a:r>
            <a:r>
              <a:rPr lang="nl-NL" sz="1800">
                <a:solidFill>
                  <a:srgbClr val="243588"/>
                </a:solidFill>
                <a:latin typeface="Gill Sans"/>
                <a:ea typeface="Gill Sans"/>
                <a:cs typeface="Gill Sans"/>
                <a:sym typeface="Gill Sans"/>
              </a:rPr>
              <a:t>WC’s spoelen met regenwater.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endParaRPr sz="1800">
              <a:solidFill>
                <a:srgbClr val="243588"/>
              </a:solidFill>
              <a:latin typeface="Calibri"/>
              <a:ea typeface="Calibri"/>
              <a:cs typeface="Calibri"/>
              <a:sym typeface="Calibri"/>
            </a:endParaRPr>
          </a:p>
        </p:txBody>
      </p:sp>
      <p:sp>
        <p:nvSpPr>
          <p:cNvPr id="209" name="Google Shape;209;g1ab68652cd2_0_45"/>
          <p:cNvSpPr/>
          <p:nvPr/>
        </p:nvSpPr>
        <p:spPr>
          <a:xfrm rot="-211478" flipH="1">
            <a:off x="588188" y="352588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210" name="Google Shape;210;g1ab68652cd2_0_45" descr="Fietsen met effen opvulling"/>
          <p:cNvPicPr preferRelativeResize="0"/>
          <p:nvPr/>
        </p:nvPicPr>
        <p:blipFill rotWithShape="1">
          <a:blip r:embed="rId5">
            <a:alphaModFix/>
          </a:blip>
          <a:srcRect/>
          <a:stretch/>
        </p:blipFill>
        <p:spPr>
          <a:xfrm flipH="1">
            <a:off x="6057047" y="2454998"/>
            <a:ext cx="593575" cy="593575"/>
          </a:xfrm>
          <a:prstGeom prst="rect">
            <a:avLst/>
          </a:prstGeom>
          <a:noFill/>
          <a:ln>
            <a:noFill/>
          </a:ln>
        </p:spPr>
      </p:pic>
      <p:pic>
        <p:nvPicPr>
          <p:cNvPr id="211" name="Google Shape;211;g1ab68652cd2_0_45" descr="Markering met effen opvulling"/>
          <p:cNvPicPr preferRelativeResize="0"/>
          <p:nvPr/>
        </p:nvPicPr>
        <p:blipFill rotWithShape="1">
          <a:blip r:embed="rId4">
            <a:alphaModFix/>
          </a:blip>
          <a:srcRect/>
          <a:stretch/>
        </p:blipFill>
        <p:spPr>
          <a:xfrm>
            <a:off x="4243129" y="4197136"/>
            <a:ext cx="914400" cy="914400"/>
          </a:xfrm>
          <a:prstGeom prst="rect">
            <a:avLst/>
          </a:prstGeom>
          <a:noFill/>
          <a:ln>
            <a:noFill/>
          </a:ln>
        </p:spPr>
      </p:pic>
      <p:sp>
        <p:nvSpPr>
          <p:cNvPr id="212" name="Google Shape;212;g1ab68652cd2_0_45"/>
          <p:cNvSpPr txBox="1"/>
          <p:nvPr/>
        </p:nvSpPr>
        <p:spPr>
          <a:xfrm>
            <a:off x="2275588" y="4825463"/>
            <a:ext cx="4444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Gedrag 2023-2028</a:t>
            </a:r>
            <a:r>
              <a:rPr lang="nl-NL" sz="1800">
                <a:solidFill>
                  <a:srgbClr val="243588"/>
                </a:solidFill>
                <a:latin typeface="Gill Sans"/>
                <a:ea typeface="Gill Sans"/>
                <a:cs typeface="Gill Sans"/>
                <a:sym typeface="Gill Sans"/>
              </a:rPr>
              <a: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Communicatie leden en bezoekers actief betrekken om samen o.a. afval te scheiden, op de fiets te komen, watertappunt gebruiken, aanbieden gezonde voeding. Met behulp van sponsoren. </a:t>
            </a:r>
            <a:endParaRPr sz="1800">
              <a:solidFill>
                <a:srgbClr val="243588"/>
              </a:solidFill>
              <a:latin typeface="Gill Sans"/>
              <a:ea typeface="Gill Sans"/>
              <a:cs typeface="Gill Sans"/>
              <a:sym typeface="Gill Sans"/>
            </a:endParaRPr>
          </a:p>
        </p:txBody>
      </p:sp>
      <p:sp>
        <p:nvSpPr>
          <p:cNvPr id="213" name="Google Shape;213;g1ab68652cd2_0_45"/>
          <p:cNvSpPr txBox="1"/>
          <p:nvPr/>
        </p:nvSpPr>
        <p:spPr>
          <a:xfrm>
            <a:off x="7284582" y="4807405"/>
            <a:ext cx="4787700" cy="978300"/>
          </a:xfrm>
          <a:prstGeom prst="rect">
            <a:avLst/>
          </a:prstGeom>
          <a:solidFill>
            <a:srgbClr val="243588"/>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chemeClr val="lt1"/>
                </a:solidFill>
                <a:latin typeface="Gill Sans"/>
                <a:ea typeface="Gill Sans"/>
                <a:cs typeface="Gill Sans"/>
                <a:sym typeface="Gill Sans"/>
              </a:rPr>
              <a:t>2028: </a:t>
            </a:r>
            <a:endParaRPr/>
          </a:p>
          <a:p>
            <a:pPr marL="0" marR="0" lvl="0" indent="0" algn="l" rtl="0">
              <a:lnSpc>
                <a:spcPct val="119000"/>
              </a:lnSpc>
              <a:spcBef>
                <a:spcPts val="600"/>
              </a:spcBef>
              <a:spcAft>
                <a:spcPts val="0"/>
              </a:spcAft>
              <a:buNone/>
            </a:pPr>
            <a:r>
              <a:rPr lang="nl-NL" sz="2400" b="1">
                <a:solidFill>
                  <a:schemeClr val="lt1"/>
                </a:solidFill>
                <a:latin typeface="Gill Sans"/>
                <a:ea typeface="Gill Sans"/>
                <a:cs typeface="Gill Sans"/>
                <a:sym typeface="Gill Sans"/>
              </a:rPr>
              <a:t>VOORDAAN 100% CIRCULAIR</a:t>
            </a:r>
            <a:endParaRPr sz="1800">
              <a:solidFill>
                <a:schemeClr val="lt1"/>
              </a:solidFill>
              <a:latin typeface="Gill Sans"/>
              <a:ea typeface="Gill Sans"/>
              <a:cs typeface="Gill Sans"/>
              <a:sym typeface="Gill Sans"/>
            </a:endParaRPr>
          </a:p>
        </p:txBody>
      </p:sp>
      <p:pic>
        <p:nvPicPr>
          <p:cNvPr id="214" name="Google Shape;214;g1ab68652cd2_0_45" descr="Markering met effen opvulling"/>
          <p:cNvPicPr preferRelativeResize="0"/>
          <p:nvPr/>
        </p:nvPicPr>
        <p:blipFill rotWithShape="1">
          <a:blip r:embed="rId4">
            <a:alphaModFix/>
          </a:blip>
          <a:srcRect/>
          <a:stretch/>
        </p:blipFill>
        <p:spPr>
          <a:xfrm>
            <a:off x="123704" y="4499386"/>
            <a:ext cx="914400" cy="914400"/>
          </a:xfrm>
          <a:prstGeom prst="rect">
            <a:avLst/>
          </a:prstGeom>
          <a:noFill/>
          <a:ln>
            <a:noFill/>
          </a:ln>
        </p:spPr>
      </p:pic>
      <p:pic>
        <p:nvPicPr>
          <p:cNvPr id="215" name="Google Shape;215;g1ab68652cd2_0_45"/>
          <p:cNvPicPr preferRelativeResize="0"/>
          <p:nvPr/>
        </p:nvPicPr>
        <p:blipFill>
          <a:blip r:embed="rId6">
            <a:alphaModFix/>
          </a:blip>
          <a:stretch>
            <a:fillRect/>
          </a:stretch>
        </p:blipFill>
        <p:spPr>
          <a:xfrm>
            <a:off x="9260600" y="1990435"/>
            <a:ext cx="2183498" cy="1477500"/>
          </a:xfrm>
          <a:prstGeom prst="rect">
            <a:avLst/>
          </a:prstGeom>
          <a:noFill/>
          <a:ln>
            <a:noFill/>
          </a:ln>
        </p:spPr>
      </p:pic>
      <p:sp>
        <p:nvSpPr>
          <p:cNvPr id="216" name="Google Shape;216;g1ab68652cd2_0_45"/>
          <p:cNvSpPr txBox="1"/>
          <p:nvPr/>
        </p:nvSpPr>
        <p:spPr>
          <a:xfrm>
            <a:off x="394270" y="211538"/>
            <a:ext cx="4638300" cy="4617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HOE (2) </a:t>
            </a:r>
            <a:endParaRPr sz="1800">
              <a:solidFill>
                <a:srgbClr val="243588"/>
              </a:solidFill>
              <a:latin typeface="Gill Sans"/>
              <a:ea typeface="Gill Sans"/>
              <a:cs typeface="Gill Sans"/>
              <a:sym typeface="Gill Sans"/>
            </a:endParaRPr>
          </a:p>
        </p:txBody>
      </p:sp>
      <p:pic>
        <p:nvPicPr>
          <p:cNvPr id="217" name="Google Shape;217;g1ab68652cd2_0_45"/>
          <p:cNvPicPr preferRelativeResize="0"/>
          <p:nvPr/>
        </p:nvPicPr>
        <p:blipFill>
          <a:blip r:embed="rId7">
            <a:alphaModFix/>
          </a:blip>
          <a:stretch>
            <a:fillRect/>
          </a:stretch>
        </p:blipFill>
        <p:spPr>
          <a:xfrm>
            <a:off x="4167675" y="2471789"/>
            <a:ext cx="1590675" cy="1590697"/>
          </a:xfrm>
          <a:prstGeom prst="rect">
            <a:avLst/>
          </a:prstGeom>
          <a:noFill/>
          <a:ln>
            <a:noFill/>
          </a:ln>
        </p:spPr>
      </p:pic>
      <p:sp>
        <p:nvSpPr>
          <p:cNvPr id="218" name="Google Shape;218;g1ab68652cd2_0_45"/>
          <p:cNvSpPr txBox="1"/>
          <p:nvPr/>
        </p:nvSpPr>
        <p:spPr>
          <a:xfrm>
            <a:off x="998025" y="2767438"/>
            <a:ext cx="3430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Omgeving 2025 </a:t>
            </a:r>
            <a:r>
              <a:rPr lang="nl-NL" sz="1800">
                <a:solidFill>
                  <a:srgbClr val="243588"/>
                </a:solidFill>
                <a:latin typeface="Gill Sans"/>
                <a:ea typeface="Gill Sans"/>
                <a:cs typeface="Gill Sans"/>
                <a:sym typeface="Gill Sans"/>
              </a:rPr>
              <a:t>Lindenlaan is een auto te gast straat.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2026 </a:t>
            </a:r>
            <a:r>
              <a:rPr lang="nl-NL" sz="1800">
                <a:solidFill>
                  <a:srgbClr val="243588"/>
                </a:solidFill>
                <a:latin typeface="Gill Sans"/>
                <a:ea typeface="Gill Sans"/>
                <a:cs typeface="Gill Sans"/>
                <a:sym typeface="Gill Sans"/>
              </a:rPr>
              <a:t>laadpalen beschikbaar voor elektrische voertuigen</a:t>
            </a:r>
            <a:endParaRPr sz="1800">
              <a:solidFill>
                <a:srgbClr val="243588"/>
              </a:solidFill>
              <a:latin typeface="Gill Sans"/>
              <a:ea typeface="Gill Sans"/>
              <a:cs typeface="Gill Sans"/>
              <a:sym typeface="Gill Sans"/>
            </a:endParaRPr>
          </a:p>
        </p:txBody>
      </p:sp>
      <p:pic>
        <p:nvPicPr>
          <p:cNvPr id="219" name="Google Shape;219;g1ab68652cd2_0_45"/>
          <p:cNvPicPr preferRelativeResize="0"/>
          <p:nvPr/>
        </p:nvPicPr>
        <p:blipFill>
          <a:blip r:embed="rId8">
            <a:alphaModFix/>
          </a:blip>
          <a:stretch>
            <a:fillRect/>
          </a:stretch>
        </p:blipFill>
        <p:spPr>
          <a:xfrm>
            <a:off x="846727" y="4731202"/>
            <a:ext cx="1315075" cy="1315075"/>
          </a:xfrm>
          <a:prstGeom prst="rect">
            <a:avLst/>
          </a:prstGeom>
          <a:noFill/>
          <a:ln>
            <a:noFill/>
          </a:ln>
        </p:spPr>
      </p:pic>
      <p:pic>
        <p:nvPicPr>
          <p:cNvPr id="220" name="Google Shape;220;g1ab68652cd2_0_45"/>
          <p:cNvPicPr preferRelativeResize="0"/>
          <p:nvPr/>
        </p:nvPicPr>
        <p:blipFill>
          <a:blip r:embed="rId9">
            <a:alphaModFix/>
          </a:blip>
          <a:stretch>
            <a:fillRect/>
          </a:stretch>
        </p:blipFill>
        <p:spPr>
          <a:xfrm>
            <a:off x="123700" y="873950"/>
            <a:ext cx="1422070" cy="120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26" name="Google Shape;22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27" name="Google Shape;227;p2"/>
          <p:cNvSpPr/>
          <p:nvPr/>
        </p:nvSpPr>
        <p:spPr>
          <a:xfrm>
            <a:off x="0" y="-1"/>
            <a:ext cx="12192000" cy="60687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b="0" i="0" u="none" strike="noStrike" cap="none">
                <a:solidFill>
                  <a:schemeClr val="lt1"/>
                </a:solidFill>
                <a:latin typeface="Calibri"/>
                <a:ea typeface="Calibri"/>
                <a:cs typeface="Calibri"/>
                <a:sym typeface="Calibri"/>
              </a:rPr>
            </a:br>
            <a:br>
              <a:rPr lang="nl-NL" sz="1800" b="0" i="0" u="none" strike="noStrike" cap="none">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28" name="Google Shape;228;p2"/>
          <p:cNvSpPr/>
          <p:nvPr/>
        </p:nvSpPr>
        <p:spPr>
          <a:xfrm>
            <a:off x="0" y="6068599"/>
            <a:ext cx="12192000" cy="789402"/>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2"/>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u="none">
                <a:solidFill>
                  <a:schemeClr val="lt1"/>
                </a:solidFill>
                <a:latin typeface="Gill Sans"/>
                <a:ea typeface="Gill Sans"/>
                <a:cs typeface="Gill Sans"/>
                <a:sym typeface="Gill Sans"/>
              </a:rPr>
              <a:t>5 PIJLERS</a:t>
            </a:r>
            <a:endParaRPr sz="4400" b="1" u="none">
              <a:solidFill>
                <a:schemeClr val="lt1"/>
              </a:solidFill>
              <a:latin typeface="Gill Sans"/>
              <a:ea typeface="Gill Sans"/>
              <a:cs typeface="Gill Sans"/>
              <a:sym typeface="Gill Sans"/>
            </a:endParaRPr>
          </a:p>
        </p:txBody>
      </p:sp>
      <p:pic>
        <p:nvPicPr>
          <p:cNvPr id="230" name="Google Shape;230;p2" descr="Logo&#10;&#10;Description automatically generated"/>
          <p:cNvPicPr preferRelativeResize="0"/>
          <p:nvPr/>
        </p:nvPicPr>
        <p:blipFill rotWithShape="1">
          <a:blip r:embed="rId3">
            <a:alphaModFix/>
          </a:blip>
          <a:srcRect/>
          <a:stretch/>
        </p:blipFill>
        <p:spPr>
          <a:xfrm>
            <a:off x="838200" y="6166506"/>
            <a:ext cx="593587" cy="593587"/>
          </a:xfrm>
          <a:prstGeom prst="rect">
            <a:avLst/>
          </a:prstGeom>
          <a:noFill/>
          <a:ln>
            <a:noFill/>
          </a:ln>
        </p:spPr>
      </p:pic>
      <p:pic>
        <p:nvPicPr>
          <p:cNvPr id="231" name="Google Shape;231;p2" descr="Hernieuwbare energie met effen opvulling"/>
          <p:cNvPicPr preferRelativeResize="0"/>
          <p:nvPr/>
        </p:nvPicPr>
        <p:blipFill rotWithShape="1">
          <a:blip r:embed="rId4">
            <a:alphaModFix/>
          </a:blip>
          <a:srcRect/>
          <a:stretch/>
        </p:blipFill>
        <p:spPr>
          <a:xfrm>
            <a:off x="650995" y="1911706"/>
            <a:ext cx="1561583" cy="1561583"/>
          </a:xfrm>
          <a:prstGeom prst="rect">
            <a:avLst/>
          </a:prstGeom>
          <a:noFill/>
          <a:ln>
            <a:noFill/>
          </a:ln>
        </p:spPr>
      </p:pic>
      <p:pic>
        <p:nvPicPr>
          <p:cNvPr id="232" name="Google Shape;232;p2" descr="Lekkende kraan met effen opvulling"/>
          <p:cNvPicPr preferRelativeResize="0"/>
          <p:nvPr/>
        </p:nvPicPr>
        <p:blipFill rotWithShape="1">
          <a:blip r:embed="rId5">
            <a:alphaModFix/>
          </a:blip>
          <a:srcRect/>
          <a:stretch/>
        </p:blipFill>
        <p:spPr>
          <a:xfrm>
            <a:off x="2620822" y="1911706"/>
            <a:ext cx="1561582" cy="1561582"/>
          </a:xfrm>
          <a:prstGeom prst="rect">
            <a:avLst/>
          </a:prstGeom>
          <a:noFill/>
          <a:ln>
            <a:noFill/>
          </a:ln>
        </p:spPr>
      </p:pic>
      <p:pic>
        <p:nvPicPr>
          <p:cNvPr id="233" name="Google Shape;233;p2" descr="Fietsen met effen opvulling"/>
          <p:cNvPicPr preferRelativeResize="0"/>
          <p:nvPr/>
        </p:nvPicPr>
        <p:blipFill rotWithShape="1">
          <a:blip r:embed="rId6">
            <a:alphaModFix/>
          </a:blip>
          <a:srcRect/>
          <a:stretch/>
        </p:blipFill>
        <p:spPr>
          <a:xfrm>
            <a:off x="6519081" y="2030541"/>
            <a:ext cx="1325562" cy="1325562"/>
          </a:xfrm>
          <a:prstGeom prst="rect">
            <a:avLst/>
          </a:prstGeom>
          <a:noFill/>
          <a:ln>
            <a:noFill/>
          </a:ln>
        </p:spPr>
      </p:pic>
      <p:pic>
        <p:nvPicPr>
          <p:cNvPr id="234" name="Google Shape;234;p2" descr="Appel met effen opvulling"/>
          <p:cNvPicPr preferRelativeResize="0"/>
          <p:nvPr/>
        </p:nvPicPr>
        <p:blipFill rotWithShape="1">
          <a:blip r:embed="rId7">
            <a:alphaModFix/>
          </a:blip>
          <a:srcRect/>
          <a:stretch/>
        </p:blipFill>
        <p:spPr>
          <a:xfrm>
            <a:off x="4644788" y="2014566"/>
            <a:ext cx="1325562" cy="1325562"/>
          </a:xfrm>
          <a:prstGeom prst="rect">
            <a:avLst/>
          </a:prstGeom>
          <a:noFill/>
          <a:ln>
            <a:noFill/>
          </a:ln>
        </p:spPr>
      </p:pic>
      <p:pic>
        <p:nvPicPr>
          <p:cNvPr id="235" name="Google Shape;235;p2" descr="Geen afval weggooien met effen opvulling"/>
          <p:cNvPicPr preferRelativeResize="0"/>
          <p:nvPr/>
        </p:nvPicPr>
        <p:blipFill rotWithShape="1">
          <a:blip r:embed="rId8">
            <a:alphaModFix/>
          </a:blip>
          <a:srcRect/>
          <a:stretch/>
        </p:blipFill>
        <p:spPr>
          <a:xfrm>
            <a:off x="8610600" y="2030541"/>
            <a:ext cx="1325560" cy="1325560"/>
          </a:xfrm>
          <a:prstGeom prst="rect">
            <a:avLst/>
          </a:prstGeom>
          <a:noFill/>
          <a:ln>
            <a:noFill/>
          </a:ln>
        </p:spPr>
      </p:pic>
      <p:sp>
        <p:nvSpPr>
          <p:cNvPr id="236" name="Google Shape;236;p2"/>
          <p:cNvSpPr txBox="1"/>
          <p:nvPr/>
        </p:nvSpPr>
        <p:spPr>
          <a:xfrm>
            <a:off x="838200" y="3683324"/>
            <a:ext cx="123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ENERGIE</a:t>
            </a:r>
            <a:endParaRPr/>
          </a:p>
        </p:txBody>
      </p:sp>
      <p:sp>
        <p:nvSpPr>
          <p:cNvPr id="237" name="Google Shape;237;p2"/>
          <p:cNvSpPr txBox="1"/>
          <p:nvPr/>
        </p:nvSpPr>
        <p:spPr>
          <a:xfrm>
            <a:off x="2970094" y="3683732"/>
            <a:ext cx="122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WATER</a:t>
            </a:r>
            <a:endParaRPr/>
          </a:p>
        </p:txBody>
      </p:sp>
      <p:sp>
        <p:nvSpPr>
          <p:cNvPr id="238" name="Google Shape;238;p2"/>
          <p:cNvSpPr txBox="1"/>
          <p:nvPr/>
        </p:nvSpPr>
        <p:spPr>
          <a:xfrm>
            <a:off x="4684452" y="3683750"/>
            <a:ext cx="156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VOEDING</a:t>
            </a:r>
            <a:endParaRPr/>
          </a:p>
        </p:txBody>
      </p:sp>
      <p:sp>
        <p:nvSpPr>
          <p:cNvPr id="239" name="Google Shape;239;p2"/>
          <p:cNvSpPr txBox="1"/>
          <p:nvPr/>
        </p:nvSpPr>
        <p:spPr>
          <a:xfrm>
            <a:off x="6448682" y="3683732"/>
            <a:ext cx="174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OMGEVING</a:t>
            </a:r>
            <a:endParaRPr/>
          </a:p>
        </p:txBody>
      </p:sp>
      <p:sp>
        <p:nvSpPr>
          <p:cNvPr id="240" name="Google Shape;240;p2"/>
          <p:cNvSpPr txBox="1"/>
          <p:nvPr/>
        </p:nvSpPr>
        <p:spPr>
          <a:xfrm>
            <a:off x="8610605" y="3682324"/>
            <a:ext cx="2085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MATERIALEN</a:t>
            </a:r>
            <a:endParaRPr/>
          </a:p>
        </p:txBody>
      </p:sp>
      <p:sp>
        <p:nvSpPr>
          <p:cNvPr id="241" name="Google Shape;241;p2"/>
          <p:cNvSpPr/>
          <p:nvPr/>
        </p:nvSpPr>
        <p:spPr>
          <a:xfrm>
            <a:off x="838204" y="4377858"/>
            <a:ext cx="9870600" cy="786300"/>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800" b="1">
                <a:solidFill>
                  <a:srgbClr val="243588"/>
                </a:solidFill>
                <a:latin typeface="Gill Sans"/>
                <a:ea typeface="Gill Sans"/>
                <a:cs typeface="Gill Sans"/>
                <a:sym typeface="Gill Sans"/>
              </a:rPr>
              <a:t>SAMEN VOORDAAN - GEDRAG – GEDRAG – GEDRAG - SAMEN VOORDAAN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47" name="Google Shape;24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248" name="Google Shape;248;p4"/>
          <p:cNvSpPr/>
          <p:nvPr/>
        </p:nvSpPr>
        <p:spPr>
          <a:xfrm>
            <a:off x="-2" y="-5532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49" name="Google Shape;249;p4"/>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4"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251" name="Google Shape;251;p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1. ENERGIE | GAS  </a:t>
            </a:r>
            <a:endParaRPr sz="4400" b="1">
              <a:solidFill>
                <a:schemeClr val="lt1"/>
              </a:solidFill>
              <a:latin typeface="Gill Sans"/>
              <a:ea typeface="Gill Sans"/>
              <a:cs typeface="Gill Sans"/>
              <a:sym typeface="Gill Sans"/>
            </a:endParaRPr>
          </a:p>
        </p:txBody>
      </p:sp>
      <p:sp>
        <p:nvSpPr>
          <p:cNvPr id="252" name="Google Shape;252;p4"/>
          <p:cNvSpPr txBox="1"/>
          <p:nvPr/>
        </p:nvSpPr>
        <p:spPr>
          <a:xfrm>
            <a:off x="838200" y="1926700"/>
            <a:ext cx="10949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Gill Sans"/>
              <a:buNone/>
            </a:pPr>
            <a:r>
              <a:rPr lang="nl-NL" sz="1800" b="1" i="0" u="none" strike="noStrike">
                <a:solidFill>
                  <a:schemeClr val="lt1"/>
                </a:solidFill>
                <a:latin typeface="Gill Sans"/>
                <a:ea typeface="Gill Sans"/>
                <a:cs typeface="Gill Sans"/>
                <a:sym typeface="Gill Sans"/>
              </a:rPr>
              <a:t>Huidige situatie:</a:t>
            </a:r>
            <a:r>
              <a:rPr lang="nl-NL" sz="1800" i="0" u="none" strike="noStrike">
                <a:solidFill>
                  <a:schemeClr val="lt1"/>
                </a:solidFill>
                <a:latin typeface="Gill Sans"/>
                <a:ea typeface="Gill Sans"/>
                <a:cs typeface="Gill Sans"/>
                <a:sym typeface="Gill Sans"/>
              </a:rPr>
              <a:t> gasketels voor verwarming van het clubhuis en </a:t>
            </a:r>
            <a:r>
              <a:rPr lang="nl-NL" sz="1800">
                <a:solidFill>
                  <a:schemeClr val="lt1"/>
                </a:solidFill>
                <a:latin typeface="Gill Sans"/>
                <a:ea typeface="Gill Sans"/>
                <a:cs typeface="Gill Sans"/>
                <a:sym typeface="Gill Sans"/>
              </a:rPr>
              <a:t>douche</a:t>
            </a:r>
            <a:r>
              <a:rPr lang="nl-NL" sz="1800" i="0" u="none" strike="noStrike">
                <a:solidFill>
                  <a:schemeClr val="lt1"/>
                </a:solidFill>
                <a:latin typeface="Gill Sans"/>
                <a:ea typeface="Gill Sans"/>
                <a:cs typeface="Gill Sans"/>
                <a:sym typeface="Gill Sans"/>
              </a:rPr>
              <a:t>water</a:t>
            </a:r>
            <a:r>
              <a:rPr lang="nl-NL" sz="1800">
                <a:solidFill>
                  <a:schemeClr val="lt1"/>
                </a:solidFill>
                <a:latin typeface="Gill Sans"/>
                <a:ea typeface="Gill Sans"/>
                <a:cs typeface="Gill Sans"/>
                <a:sym typeface="Gill Sans"/>
              </a:rPr>
              <a:t> (</a:t>
            </a:r>
            <a:r>
              <a:rPr lang="nl-NL" sz="1800" i="0" u="none" strike="noStrike">
                <a:solidFill>
                  <a:schemeClr val="lt1"/>
                </a:solidFill>
                <a:latin typeface="Gill Sans"/>
                <a:ea typeface="Gill Sans"/>
                <a:cs typeface="Gill Sans"/>
                <a:sym typeface="Gill Sans"/>
              </a:rPr>
              <a:t>met aardgas</a:t>
            </a:r>
            <a:r>
              <a:rPr lang="nl-NL" sz="1800">
                <a:solidFill>
                  <a:schemeClr val="lt1"/>
                </a:solidFill>
                <a:latin typeface="Gill Sans"/>
                <a:ea typeface="Gill Sans"/>
                <a:cs typeface="Gill Sans"/>
                <a:sym typeface="Gill Sans"/>
              </a:rPr>
              <a:t>) </a:t>
            </a:r>
            <a:r>
              <a:rPr lang="nl-NL" sz="1800" i="0" u="none" strike="noStrike">
                <a:solidFill>
                  <a:schemeClr val="lt1"/>
                </a:solidFill>
                <a:latin typeface="Gill Sans"/>
                <a:ea typeface="Gill Sans"/>
                <a:cs typeface="Gill Sans"/>
                <a:sym typeface="Gill Sans"/>
              </a:rPr>
              <a:t>en voor de b</a:t>
            </a:r>
            <a:r>
              <a:rPr lang="nl-NL" sz="1800">
                <a:solidFill>
                  <a:schemeClr val="lt1"/>
                </a:solidFill>
                <a:latin typeface="Gill Sans"/>
                <a:ea typeface="Gill Sans"/>
                <a:cs typeface="Gill Sans"/>
                <a:sym typeface="Gill Sans"/>
              </a:rPr>
              <a:t>laashal (met propaangas) </a:t>
            </a:r>
            <a:r>
              <a:rPr lang="nl-NL" sz="1800" i="0" u="none" strike="noStrike">
                <a:solidFill>
                  <a:schemeClr val="lt1"/>
                </a:solidFill>
                <a:latin typeface="Gill Sans"/>
                <a:ea typeface="Gill Sans"/>
                <a:cs typeface="Gill Sans"/>
                <a:sym typeface="Gill Sans"/>
              </a:rPr>
              <a:t>vormen een hoge kostenpost en </a:t>
            </a:r>
            <a:r>
              <a:rPr lang="nl-NL" sz="1800">
                <a:solidFill>
                  <a:schemeClr val="lt1"/>
                </a:solidFill>
                <a:latin typeface="Gill Sans"/>
                <a:ea typeface="Gill Sans"/>
                <a:cs typeface="Gill Sans"/>
                <a:sym typeface="Gill Sans"/>
              </a:rPr>
              <a:t>hebben een hoge CO2-uitstoot; </a:t>
            </a:r>
            <a:endParaRPr sz="1800">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800"/>
              <a:buFont typeface="Gill Sans"/>
              <a:buNone/>
            </a:pPr>
            <a:r>
              <a:rPr lang="nl-NL" sz="1800">
                <a:solidFill>
                  <a:schemeClr val="lt1"/>
                </a:solidFill>
                <a:latin typeface="Gill Sans"/>
                <a:ea typeface="Gill Sans"/>
                <a:cs typeface="Gill Sans"/>
                <a:sym typeface="Gill Sans"/>
              </a:rPr>
              <a:t>&gt; Het verbruik mo</a:t>
            </a:r>
            <a:r>
              <a:rPr lang="nl-NL" sz="1800" i="0" u="none" strike="noStrike">
                <a:solidFill>
                  <a:schemeClr val="lt1"/>
                </a:solidFill>
                <a:latin typeface="Gill Sans"/>
                <a:ea typeface="Gill Sans"/>
                <a:cs typeface="Gill Sans"/>
                <a:sym typeface="Gill Sans"/>
              </a:rPr>
              <a:t>et omlaag</a:t>
            </a:r>
            <a:r>
              <a:rPr lang="nl-NL" sz="1800">
                <a:solidFill>
                  <a:schemeClr val="lt1"/>
                </a:solidFill>
                <a:latin typeface="Gill Sans"/>
                <a:ea typeface="Gill Sans"/>
                <a:cs typeface="Gill Sans"/>
                <a:sym typeface="Gill Sans"/>
              </a:rPr>
              <a:t> &amp; gebruik van duurzame energie omhoog (elektrisch) </a:t>
            </a:r>
            <a:endParaRPr>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endParaRPr sz="1800" i="0" u="none" strike="noStrike">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r>
              <a:rPr lang="nl-NL" sz="1800" b="1">
                <a:solidFill>
                  <a:schemeClr val="lt1"/>
                </a:solidFill>
                <a:latin typeface="Gill Sans"/>
                <a:ea typeface="Gill Sans"/>
                <a:cs typeface="Gill Sans"/>
                <a:sym typeface="Gill Sans"/>
              </a:rPr>
              <a:t>Droom:</a:t>
            </a:r>
            <a:r>
              <a:rPr lang="nl-NL" sz="1800">
                <a:solidFill>
                  <a:schemeClr val="lt1"/>
                </a:solidFill>
                <a:latin typeface="Gill Sans"/>
                <a:ea typeface="Gill Sans"/>
                <a:cs typeface="Gill Sans"/>
                <a:sym typeface="Gill Sans"/>
              </a:rPr>
              <a:t> Voordaan z.s.m. gasloos;  clubhuis all-electric,  blaashal en NOVA op bio-propaangas </a:t>
            </a:r>
            <a:endParaRPr>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Initiatieven:</a:t>
            </a:r>
            <a:r>
              <a:rPr lang="nl-NL" sz="1800">
                <a:solidFill>
                  <a:schemeClr val="lt1"/>
                </a:solidFill>
                <a:latin typeface="Gill Sans"/>
                <a:ea typeface="Gill Sans"/>
                <a:cs typeface="Gill Sans"/>
                <a:sym typeface="Gill Sans"/>
              </a:rPr>
              <a:t>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Slimme “regeltechniek” (op afstand bedienbare thermostaten en pompen) om direct energie te besparen (20%)</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Verwarming clubhuis en warmwater met warmtepomp, 2023, € 25.000,= (60% minder gasverbruik)</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Blaashal volgend jaar verwarmd met bio-propaangas (tot 80% minder CO2)</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Blaashal clubhuis over enkele jaren verwarmd met (groene) waterstof</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NOVA clubhuis over enkele jaren verwarmd met warmtepompen full electric</a:t>
            </a: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Deuren clubhuis altijd dicht doen. Jas aandoen in de blaashal.</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br>
              <a:rPr lang="nl-NL" sz="1800">
                <a:solidFill>
                  <a:schemeClr val="dk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pic>
        <p:nvPicPr>
          <p:cNvPr id="253" name="Google Shape;253;p4" descr="Hernieuwbare energie met effen opvulling"/>
          <p:cNvPicPr preferRelativeResize="0"/>
          <p:nvPr/>
        </p:nvPicPr>
        <p:blipFill rotWithShape="1">
          <a:blip r:embed="rId4">
            <a:alphaModFix/>
          </a:blip>
          <a:srcRect/>
          <a:stretch/>
        </p:blipFill>
        <p:spPr>
          <a:xfrm>
            <a:off x="8153400" y="245725"/>
            <a:ext cx="1561583" cy="1561583"/>
          </a:xfrm>
          <a:prstGeom prst="rect">
            <a:avLst/>
          </a:prstGeom>
          <a:noFill/>
          <a:ln>
            <a:noFill/>
          </a:ln>
        </p:spPr>
      </p:pic>
      <p:pic>
        <p:nvPicPr>
          <p:cNvPr id="254" name="Google Shape;254;p4" descr="Afbeelding met koepel, donker, verlicht, nacht&#10;&#10;Automatisch gegenereerde beschrijving"/>
          <p:cNvPicPr preferRelativeResize="0"/>
          <p:nvPr/>
        </p:nvPicPr>
        <p:blipFill rotWithShape="1">
          <a:blip r:embed="rId5">
            <a:alphaModFix/>
          </a:blip>
          <a:srcRect/>
          <a:stretch/>
        </p:blipFill>
        <p:spPr>
          <a:xfrm>
            <a:off x="10001825" y="4477650"/>
            <a:ext cx="1920824" cy="144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6a8c12459b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60" name="Google Shape;260;g16a8c12459b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261" name="Google Shape;261;g16a8c12459b_0_0"/>
          <p:cNvSpPr/>
          <p:nvPr/>
        </p:nvSpPr>
        <p:spPr>
          <a:xfrm>
            <a:off x="-2" y="-5532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62" name="Google Shape;262;g16a8c12459b_0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3" name="Google Shape;263;g16a8c12459b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264" name="Google Shape;264;g16a8c12459b_0_0"/>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1. ENERGIE | ELEKTRICITEIT </a:t>
            </a:r>
            <a:endParaRPr sz="4400" b="1">
              <a:solidFill>
                <a:schemeClr val="lt1"/>
              </a:solidFill>
              <a:latin typeface="Gill Sans"/>
              <a:ea typeface="Gill Sans"/>
              <a:cs typeface="Gill Sans"/>
              <a:sym typeface="Gill Sans"/>
            </a:endParaRPr>
          </a:p>
        </p:txBody>
      </p:sp>
      <p:sp>
        <p:nvSpPr>
          <p:cNvPr id="265" name="Google Shape;265;g16a8c12459b_0_0"/>
          <p:cNvSpPr txBox="1"/>
          <p:nvPr/>
        </p:nvSpPr>
        <p:spPr>
          <a:xfrm>
            <a:off x="838200" y="1446175"/>
            <a:ext cx="109491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Gill Sans"/>
              <a:buNone/>
            </a:pPr>
            <a:r>
              <a:rPr lang="nl-NL" sz="1800" b="1" i="0" u="none" strike="noStrike">
                <a:solidFill>
                  <a:schemeClr val="lt1"/>
                </a:solidFill>
                <a:latin typeface="Gill Sans"/>
                <a:ea typeface="Gill Sans"/>
                <a:cs typeface="Gill Sans"/>
                <a:sym typeface="Gill Sans"/>
              </a:rPr>
              <a:t>Huidige situatie:</a:t>
            </a:r>
            <a:r>
              <a:rPr lang="nl-NL" sz="1800" i="0" u="none" strike="noStrike">
                <a:solidFill>
                  <a:schemeClr val="lt1"/>
                </a:solidFill>
                <a:latin typeface="Gill Sans"/>
                <a:ea typeface="Gill Sans"/>
                <a:cs typeface="Gill Sans"/>
                <a:sym typeface="Gill Sans"/>
              </a:rPr>
              <a:t> Energieverbruik voor verlichting velden/clubhuis</a:t>
            </a:r>
            <a:r>
              <a:rPr lang="nl-NL" sz="1800">
                <a:solidFill>
                  <a:schemeClr val="lt1"/>
                </a:solidFill>
                <a:latin typeface="Gill Sans"/>
                <a:ea typeface="Gill Sans"/>
                <a:cs typeface="Gill Sans"/>
                <a:sym typeface="Gill Sans"/>
              </a:rPr>
              <a:t>/blaashal </a:t>
            </a:r>
            <a:r>
              <a:rPr lang="nl-NL" sz="1800" i="0" u="none" strike="noStrike">
                <a:solidFill>
                  <a:schemeClr val="lt1"/>
                </a:solidFill>
                <a:latin typeface="Gill Sans"/>
                <a:ea typeface="Gill Sans"/>
                <a:cs typeface="Gill Sans"/>
                <a:sym typeface="Gill Sans"/>
              </a:rPr>
              <a:t>(met grijze stroom) vormen een hoge kostenpost</a:t>
            </a:r>
            <a:r>
              <a:rPr lang="nl-NL" sz="1800">
                <a:solidFill>
                  <a:schemeClr val="lt1"/>
                </a:solidFill>
                <a:latin typeface="Gill Sans"/>
                <a:ea typeface="Gill Sans"/>
                <a:cs typeface="Gill Sans"/>
                <a:sym typeface="Gill Sans"/>
              </a:rPr>
              <a:t>;</a:t>
            </a:r>
            <a:r>
              <a:rPr lang="nl-NL" sz="1800" i="0" u="none" strike="noStrike">
                <a:solidFill>
                  <a:schemeClr val="lt1"/>
                </a:solidFill>
                <a:latin typeface="Gill Sans"/>
                <a:ea typeface="Gill Sans"/>
                <a:cs typeface="Gill Sans"/>
                <a:sym typeface="Gill Sans"/>
              </a:rPr>
              <a:t> verbruik </a:t>
            </a:r>
            <a:r>
              <a:rPr lang="nl-NL" sz="1800">
                <a:solidFill>
                  <a:schemeClr val="lt1"/>
                </a:solidFill>
                <a:latin typeface="Gill Sans"/>
                <a:ea typeface="Gill Sans"/>
                <a:cs typeface="Gill Sans"/>
                <a:sym typeface="Gill Sans"/>
              </a:rPr>
              <a:t>en </a:t>
            </a:r>
            <a:r>
              <a:rPr lang="nl-NL" sz="1800" i="0" u="none" strike="noStrike">
                <a:solidFill>
                  <a:schemeClr val="lt1"/>
                </a:solidFill>
                <a:latin typeface="Gill Sans"/>
                <a:ea typeface="Gill Sans"/>
                <a:cs typeface="Gill Sans"/>
                <a:sym typeface="Gill Sans"/>
              </a:rPr>
              <a:t>kosten moeten omlaag. Elektriciteit vormt 85% van CO2</a:t>
            </a:r>
            <a:r>
              <a:rPr lang="nl-NL" sz="1800">
                <a:solidFill>
                  <a:schemeClr val="lt1"/>
                </a:solidFill>
                <a:latin typeface="Gill Sans"/>
                <a:ea typeface="Gill Sans"/>
                <a:cs typeface="Gill Sans"/>
                <a:sym typeface="Gill Sans"/>
              </a:rPr>
              <a:t>-uitstoot op Voordaan complex, waarvan 60% van veldverlichting. Door vervanging van veldverlichting door LED besparen we ~80000kWh (dit is 45 ton CO2).</a:t>
            </a:r>
            <a:endParaRPr>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endParaRPr sz="1800" i="0" u="none" strike="noStrike">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r>
              <a:rPr lang="nl-NL" sz="1800" b="1">
                <a:solidFill>
                  <a:schemeClr val="lt1"/>
                </a:solidFill>
                <a:latin typeface="Gill Sans"/>
                <a:ea typeface="Gill Sans"/>
                <a:cs typeface="Gill Sans"/>
                <a:sym typeface="Gill Sans"/>
              </a:rPr>
              <a:t>Droom:</a:t>
            </a:r>
            <a:r>
              <a:rPr lang="nl-NL" sz="1800">
                <a:solidFill>
                  <a:schemeClr val="lt1"/>
                </a:solidFill>
                <a:latin typeface="Gill Sans"/>
                <a:ea typeface="Gill Sans"/>
                <a:cs typeface="Gill Sans"/>
                <a:sym typeface="Gill Sans"/>
              </a:rPr>
              <a:t> Voordaan complex all-electric met alleen maar groene stroom en eigen zonnepanelen met op termijn een duurzame club-batterij waardoor we slim met onze eigen stroom omgaan. In de toekomst oprolbaar zonnetapijt op velden als er niet gespeeld wordt.</a:t>
            </a:r>
            <a:endParaRPr>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Initiatieven:</a:t>
            </a:r>
            <a:r>
              <a:rPr lang="nl-NL" sz="1800">
                <a:solidFill>
                  <a:schemeClr val="lt1"/>
                </a:solidFill>
                <a:latin typeface="Gill Sans"/>
                <a:ea typeface="Gill Sans"/>
                <a:cs typeface="Gill Sans"/>
                <a:sym typeface="Gill Sans"/>
              </a:rPr>
              <a:t>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LED-verlichting op de velden, 2023, € 100.000,=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Zonnepanelen op het clubhuis, 2023, € 50.000,=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Bouwen koelcel ter vervanging van 6 vrieskasten, 2023, € 18.150,=</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Keuken apparatuur vervangen voor energiezuinig en gasloos € 25.000,=</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Groene stroom uit Zonneweide en duurzame club-batterij (in verkenning)</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lampen direct na de training uit doen</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br>
              <a:rPr lang="nl-NL" sz="1800">
                <a:solidFill>
                  <a:schemeClr val="dk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pic>
        <p:nvPicPr>
          <p:cNvPr id="266" name="Google Shape;266;g16a8c12459b_0_0" descr="Hernieuwbare energie met effen opvulling"/>
          <p:cNvPicPr preferRelativeResize="0"/>
          <p:nvPr/>
        </p:nvPicPr>
        <p:blipFill rotWithShape="1">
          <a:blip r:embed="rId4">
            <a:alphaModFix/>
          </a:blip>
          <a:srcRect/>
          <a:stretch/>
        </p:blipFill>
        <p:spPr>
          <a:xfrm>
            <a:off x="9525000" y="245725"/>
            <a:ext cx="1561583" cy="1561583"/>
          </a:xfrm>
          <a:prstGeom prst="rect">
            <a:avLst/>
          </a:prstGeom>
          <a:noFill/>
          <a:ln>
            <a:noFill/>
          </a:ln>
        </p:spPr>
      </p:pic>
      <p:pic>
        <p:nvPicPr>
          <p:cNvPr id="267" name="Google Shape;267;g16a8c12459b_0_0" descr="Veldverlichting - v.v. Zeelandia Middelburg"/>
          <p:cNvPicPr preferRelativeResize="0"/>
          <p:nvPr/>
        </p:nvPicPr>
        <p:blipFill rotWithShape="1">
          <a:blip r:embed="rId5">
            <a:alphaModFix/>
          </a:blip>
          <a:srcRect/>
          <a:stretch/>
        </p:blipFill>
        <p:spPr>
          <a:xfrm>
            <a:off x="8584938" y="3570211"/>
            <a:ext cx="3441700" cy="229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73" name="Google Shape;27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274" name="Google Shape;274;p6"/>
          <p:cNvSpPr/>
          <p:nvPr/>
        </p:nvSpPr>
        <p:spPr>
          <a:xfrm>
            <a:off x="0" y="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75" name="Google Shape;275;p6"/>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6"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277" name="Google Shape;277;p6"/>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2. WATER </a:t>
            </a:r>
            <a:endParaRPr sz="4400" b="1">
              <a:solidFill>
                <a:schemeClr val="lt1"/>
              </a:solidFill>
              <a:latin typeface="Gill Sans"/>
              <a:ea typeface="Gill Sans"/>
              <a:cs typeface="Gill Sans"/>
              <a:sym typeface="Gill Sans"/>
            </a:endParaRPr>
          </a:p>
        </p:txBody>
      </p:sp>
      <p:pic>
        <p:nvPicPr>
          <p:cNvPr id="278" name="Google Shape;278;p6" descr="Lekkende kraan met effen opvulling"/>
          <p:cNvPicPr preferRelativeResize="0"/>
          <p:nvPr/>
        </p:nvPicPr>
        <p:blipFill rotWithShape="1">
          <a:blip r:embed="rId4">
            <a:alphaModFix/>
          </a:blip>
          <a:srcRect/>
          <a:stretch/>
        </p:blipFill>
        <p:spPr>
          <a:xfrm>
            <a:off x="3845300" y="365125"/>
            <a:ext cx="1561582" cy="1561582"/>
          </a:xfrm>
          <a:prstGeom prst="rect">
            <a:avLst/>
          </a:prstGeom>
          <a:noFill/>
          <a:ln>
            <a:noFill/>
          </a:ln>
        </p:spPr>
      </p:pic>
      <p:sp>
        <p:nvSpPr>
          <p:cNvPr id="279" name="Google Shape;279;p6"/>
          <p:cNvSpPr txBox="1"/>
          <p:nvPr/>
        </p:nvSpPr>
        <p:spPr>
          <a:xfrm>
            <a:off x="838200" y="1774300"/>
            <a:ext cx="110304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a:solidFill>
                  <a:schemeClr val="lt1"/>
                </a:solidFill>
                <a:latin typeface="Gill Sans"/>
                <a:ea typeface="Gill Sans"/>
                <a:cs typeface="Gill Sans"/>
                <a:sym typeface="Gill Sans"/>
              </a:rPr>
              <a:t>Huidige Situatie: Voor een gemiddelde wedstrijd op een waterveld, is ongeveer 6000 Liter nodig. Momenteel gebrui</a:t>
            </a:r>
            <a:r>
              <a:rPr lang="nl-NL" sz="1800">
                <a:solidFill>
                  <a:schemeClr val="lt1"/>
                </a:solidFill>
                <a:latin typeface="Gill Sans"/>
                <a:ea typeface="Gill Sans"/>
                <a:cs typeface="Gill Sans"/>
                <a:sym typeface="Gill Sans"/>
              </a:rPr>
              <a:t>ken we hiervoor </a:t>
            </a:r>
            <a:r>
              <a:rPr lang="nl-NL" sz="1800" b="0" i="0" u="none" strike="noStrike">
                <a:solidFill>
                  <a:schemeClr val="lt1"/>
                </a:solidFill>
                <a:latin typeface="Gill Sans"/>
                <a:ea typeface="Gill Sans"/>
                <a:cs typeface="Gill Sans"/>
                <a:sym typeface="Gill Sans"/>
              </a:rPr>
              <a:t>nog drinkwater</a:t>
            </a:r>
            <a:r>
              <a:rPr lang="nl-NL" sz="1800">
                <a:solidFill>
                  <a:schemeClr val="lt1"/>
                </a:solidFill>
                <a:latin typeface="Gill Sans"/>
                <a:ea typeface="Gill Sans"/>
                <a:cs typeface="Gill Sans"/>
                <a:sym typeface="Gill Sans"/>
              </a:rPr>
              <a:t>.</a:t>
            </a:r>
            <a:r>
              <a:rPr lang="nl-NL" sz="1800" b="0" i="0" u="none" strike="noStrike">
                <a:solidFill>
                  <a:schemeClr val="lt1"/>
                </a:solidFill>
                <a:latin typeface="Gill Sans"/>
                <a:ea typeface="Gill Sans"/>
                <a:cs typeface="Gill Sans"/>
                <a:sym typeface="Gill Sans"/>
              </a:rPr>
              <a:t>  Het zou natuurlijk beter zijn als we hiervoor regenwater gaan inzetten, dat we lokaal kunnen </a:t>
            </a:r>
            <a:r>
              <a:rPr lang="nl-NL" sz="1800">
                <a:solidFill>
                  <a:schemeClr val="lt1"/>
                </a:solidFill>
                <a:latin typeface="Gill Sans"/>
                <a:ea typeface="Gill Sans"/>
                <a:cs typeface="Gill Sans"/>
                <a:sym typeface="Gill Sans"/>
              </a:rPr>
              <a:t>opvangen en tijdelijk opslaan in waterbuffers onder of nabij de velden. </a:t>
            </a:r>
            <a:br>
              <a:rPr lang="nl-NL" sz="1800">
                <a:solidFill>
                  <a:schemeClr val="lt1"/>
                </a:solidFill>
                <a:latin typeface="Gill Sans"/>
                <a:ea typeface="Gill Sans"/>
                <a:cs typeface="Gill Sans"/>
                <a:sym typeface="Gill Sans"/>
              </a:rPr>
            </a:br>
            <a:r>
              <a:rPr lang="nl-NL" sz="1800">
                <a:solidFill>
                  <a:schemeClr val="lt1"/>
                </a:solidFill>
                <a:latin typeface="Gill Sans"/>
                <a:ea typeface="Gill Sans"/>
                <a:cs typeface="Gill Sans"/>
                <a:sym typeface="Gill Sans"/>
              </a:rPr>
              <a:t>Voor de nieuwe velden 3&amp;4 worden hiervoor plannen uitgewerkt. Voor de besproeiing van velden 1&amp;2 liggen er al 2 ondergrondse tanks bij het clubhuis, welke nu nog worden gevuld met leidingwater. Daarom werken we alternatieven uit voor gebruik van opgevangen regenwater (bv van het dak van het clubhuis) en grondwater, voor perioden dat er te weinig regen valt.</a:t>
            </a:r>
            <a:endParaRPr sz="1800" b="0" i="0" u="none" strike="noStrike">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0" i="0" u="none" strike="noStrike">
                <a:solidFill>
                  <a:schemeClr val="lt1"/>
                </a:solidFill>
                <a:latin typeface="Gill Sans"/>
                <a:ea typeface="Gill Sans"/>
                <a:cs typeface="Gill Sans"/>
                <a:sym typeface="Gill Sans"/>
              </a:rPr>
              <a:t> </a:t>
            </a:r>
            <a:endParaRPr/>
          </a:p>
          <a:p>
            <a:pPr marL="0" marR="0" lvl="0" indent="0" algn="l" rtl="0">
              <a:spcBef>
                <a:spcPts val="0"/>
              </a:spcBef>
              <a:spcAft>
                <a:spcPts val="0"/>
              </a:spcAft>
              <a:buNone/>
            </a:pPr>
            <a:r>
              <a:rPr lang="nl-NL" sz="1800" b="0" i="0" u="none" strike="noStrike">
                <a:solidFill>
                  <a:schemeClr val="lt1"/>
                </a:solidFill>
                <a:latin typeface="Gill Sans"/>
                <a:ea typeface="Gill Sans"/>
                <a:cs typeface="Gill Sans"/>
                <a:sym typeface="Gill Sans"/>
              </a:rPr>
              <a:t>Initiatief:</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Droom: vervangen veld 3 voor een waterveld sproeien &amp; spoelen met eigen opgevangen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regenwater (aangevuld met grondwater)</a:t>
            </a:r>
            <a:br>
              <a:rPr lang="nl-NL" sz="1800">
                <a:solidFill>
                  <a:schemeClr val="dk1"/>
                </a:solidFill>
                <a:latin typeface="Calibri"/>
                <a:ea typeface="Calibri"/>
                <a:cs typeface="Calibri"/>
                <a:sym typeface="Calibri"/>
              </a:rPr>
            </a:br>
            <a:r>
              <a:rPr lang="nl-NL" sz="1800">
                <a:solidFill>
                  <a:schemeClr val="lt1"/>
                </a:solidFill>
                <a:latin typeface="Calibri"/>
                <a:ea typeface="Calibri"/>
                <a:cs typeface="Calibri"/>
                <a:sym typeface="Calibri"/>
              </a:rPr>
              <a:t>Budget: ca €150.000,= voor water zuivering &amp; opvang</a:t>
            </a:r>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Gedrag: Sproeiers zuinig afstellen</a:t>
            </a:r>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Timing: Zomer 2023</a:t>
            </a:r>
            <a:endParaRPr sz="1800">
              <a:solidFill>
                <a:schemeClr val="lt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sproeiers alleen gebruiken als het nodig is.</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br>
              <a:rPr lang="nl-NL"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280" name="Google Shape;280;p6"/>
          <p:cNvPicPr preferRelativeResize="0"/>
          <p:nvPr/>
        </p:nvPicPr>
        <p:blipFill>
          <a:blip r:embed="rId5">
            <a:alphaModFix/>
          </a:blip>
          <a:stretch>
            <a:fillRect/>
          </a:stretch>
        </p:blipFill>
        <p:spPr>
          <a:xfrm>
            <a:off x="9660413" y="3985013"/>
            <a:ext cx="2295525" cy="199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86" name="Google Shape;28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287" name="Google Shape;287;p7"/>
          <p:cNvSpPr/>
          <p:nvPr/>
        </p:nvSpPr>
        <p:spPr>
          <a:xfrm>
            <a:off x="0" y="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88" name="Google Shape;288;p7"/>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9" name="Google Shape;289;p7"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290" name="Google Shape;290;p7"/>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3. VOEDING</a:t>
            </a:r>
            <a:r>
              <a:rPr lang="nl-NL" sz="4400">
                <a:solidFill>
                  <a:schemeClr val="dk1"/>
                </a:solidFill>
                <a:latin typeface="Gill Sans"/>
                <a:ea typeface="Gill Sans"/>
                <a:cs typeface="Gill Sans"/>
                <a:sym typeface="Gill Sans"/>
              </a:rPr>
              <a:t>  </a:t>
            </a:r>
            <a:endParaRPr sz="4400">
              <a:solidFill>
                <a:schemeClr val="dk1"/>
              </a:solidFill>
              <a:latin typeface="Gill Sans"/>
              <a:ea typeface="Gill Sans"/>
              <a:cs typeface="Gill Sans"/>
              <a:sym typeface="Gill Sans"/>
            </a:endParaRPr>
          </a:p>
        </p:txBody>
      </p:sp>
      <p:sp>
        <p:nvSpPr>
          <p:cNvPr id="291" name="Google Shape;291;p7"/>
          <p:cNvSpPr txBox="1"/>
          <p:nvPr/>
        </p:nvSpPr>
        <p:spPr>
          <a:xfrm>
            <a:off x="838200" y="1583800"/>
            <a:ext cx="105156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a:solidFill>
                  <a:schemeClr val="lt1"/>
                </a:solidFill>
                <a:latin typeface="Gill Sans"/>
                <a:ea typeface="Gill Sans"/>
                <a:cs typeface="Gill Sans"/>
                <a:sym typeface="Gill Sans"/>
              </a:rPr>
              <a:t>Huidige Situatie: Op dit moment is het aanbod traditioneel en bevat het </a:t>
            </a:r>
            <a:r>
              <a:rPr lang="nl-NL" sz="1800">
                <a:solidFill>
                  <a:schemeClr val="lt1"/>
                </a:solidFill>
                <a:latin typeface="Gill Sans"/>
                <a:ea typeface="Gill Sans"/>
                <a:cs typeface="Gill Sans"/>
                <a:sym typeface="Gill Sans"/>
              </a:rPr>
              <a:t>veel</a:t>
            </a:r>
            <a:r>
              <a:rPr lang="nl-NL" sz="1800" b="0" i="0" u="none" strike="noStrike">
                <a:solidFill>
                  <a:schemeClr val="lt1"/>
                </a:solidFill>
                <a:latin typeface="Gill Sans"/>
                <a:ea typeface="Gill Sans"/>
                <a:cs typeface="Gill Sans"/>
                <a:sym typeface="Gill Sans"/>
              </a:rPr>
              <a:t> vlees. Zoals broodjes kroket</a:t>
            </a:r>
            <a:r>
              <a:rPr lang="nl-NL" sz="1800">
                <a:solidFill>
                  <a:schemeClr val="lt1"/>
                </a:solidFill>
                <a:latin typeface="Gill Sans"/>
                <a:ea typeface="Gill Sans"/>
                <a:cs typeface="Gill Sans"/>
                <a:sym typeface="Gill Sans"/>
              </a:rPr>
              <a:t>, hamburger en frikandel. Verder teamschotels</a:t>
            </a:r>
            <a:r>
              <a:rPr lang="nl-NL" sz="1800" b="0" i="0" u="none" strike="noStrike">
                <a:solidFill>
                  <a:schemeClr val="lt1"/>
                </a:solidFill>
                <a:latin typeface="Gill Sans"/>
                <a:ea typeface="Gill Sans"/>
                <a:cs typeface="Gill Sans"/>
                <a:sym typeface="Gill Sans"/>
              </a:rPr>
              <a:t> met veel vlees produkten en dan nog de vele vlees rijke barbecues</a:t>
            </a:r>
            <a:r>
              <a:rPr lang="nl-NL" sz="1800">
                <a:solidFill>
                  <a:schemeClr val="lt1"/>
                </a:solidFill>
                <a:latin typeface="Gill Sans"/>
                <a:ea typeface="Gill Sans"/>
                <a:cs typeface="Gill Sans"/>
                <a:sym typeface="Gill Sans"/>
              </a:rPr>
              <a:t>, lunches en diners.</a:t>
            </a:r>
            <a:endParaRPr/>
          </a:p>
          <a:p>
            <a:pPr marL="0" marR="0" lvl="0" indent="0" algn="l" rtl="0">
              <a:spcBef>
                <a:spcPts val="0"/>
              </a:spcBef>
              <a:spcAft>
                <a:spcPts val="0"/>
              </a:spcAft>
              <a:buNone/>
            </a:pPr>
            <a:br>
              <a:rPr lang="nl-NL" sz="1800">
                <a:solidFill>
                  <a:schemeClr val="dk1"/>
                </a:solidFill>
                <a:latin typeface="Calibri"/>
                <a:ea typeface="Calibri"/>
                <a:cs typeface="Calibri"/>
                <a:sym typeface="Calibri"/>
              </a:rPr>
            </a:br>
            <a:r>
              <a:rPr lang="nl-NL" sz="1800">
                <a:solidFill>
                  <a:schemeClr val="lt1"/>
                </a:solidFill>
                <a:latin typeface="Calibri"/>
                <a:ea typeface="Calibri"/>
                <a:cs typeface="Calibri"/>
                <a:sym typeface="Calibri"/>
              </a:rPr>
              <a:t>Droom: Naar een duurzaam (veel vega, minimaal waste) gebalanceerde menukaart.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Initiatieven: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 Er is altijd een alternatief (gezond, allergenen, suiker, etc)</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 We gaan met toffe merken werken, die bekend zijn bij mn jongeren, en lokaal kopen.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 Speciaal lokaal gebrouwen biertje: Voordaantje.</a:t>
            </a:r>
            <a:endParaRPr sz="1800">
              <a:solidFill>
                <a:schemeClr val="lt1"/>
              </a:solidFill>
              <a:latin typeface="Calibri"/>
              <a:ea typeface="Calibri"/>
              <a:cs typeface="Calibri"/>
              <a:sym typeface="Calibri"/>
            </a:endParaRPr>
          </a:p>
          <a:p>
            <a:pPr marL="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Budget: ntb</a:t>
            </a:r>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Gedrag: Stimuleren via menukaart, nieuwsbrieven met interviews</a:t>
            </a:r>
            <a:endParaRPr/>
          </a:p>
          <a:p>
            <a:pPr marL="0" marR="0" lvl="0" indent="0" algn="l" rtl="0">
              <a:spcBef>
                <a:spcPts val="0"/>
              </a:spcBef>
              <a:spcAft>
                <a:spcPts val="0"/>
              </a:spcAft>
              <a:buNone/>
            </a:pPr>
            <a:r>
              <a:rPr lang="nl-NL" sz="1800">
                <a:solidFill>
                  <a:schemeClr val="lt1"/>
                </a:solidFill>
                <a:latin typeface="Calibri"/>
                <a:ea typeface="Calibri"/>
                <a:cs typeface="Calibri"/>
                <a:sym typeface="Calibri"/>
              </a:rPr>
              <a:t>Timing: In winterstop zoeken naar aantrekkelijke vleesvervangers. Zoals bitterballen team schotels, hamburgers. Start met aanbieden na winterstop. vervolgens geleidelijk uitbreiden.</a:t>
            </a:r>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vragen naar alternatieven</a:t>
            </a:r>
            <a:br>
              <a:rPr lang="nl-NL"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292" name="Google Shape;292;p7" descr="Appel met effen opvulling"/>
          <p:cNvPicPr preferRelativeResize="0"/>
          <p:nvPr/>
        </p:nvPicPr>
        <p:blipFill rotWithShape="1">
          <a:blip r:embed="rId4">
            <a:alphaModFix/>
          </a:blip>
          <a:srcRect/>
          <a:stretch/>
        </p:blipFill>
        <p:spPr>
          <a:xfrm>
            <a:off x="4557487" y="158940"/>
            <a:ext cx="1325562" cy="1325562"/>
          </a:xfrm>
          <a:prstGeom prst="rect">
            <a:avLst/>
          </a:prstGeom>
          <a:noFill/>
          <a:ln>
            <a:noFill/>
          </a:ln>
        </p:spPr>
      </p:pic>
      <p:pic>
        <p:nvPicPr>
          <p:cNvPr id="293" name="Google Shape;293;p7"/>
          <p:cNvPicPr preferRelativeResize="0"/>
          <p:nvPr/>
        </p:nvPicPr>
        <p:blipFill>
          <a:blip r:embed="rId5">
            <a:alphaModFix/>
          </a:blip>
          <a:stretch>
            <a:fillRect/>
          </a:stretch>
        </p:blipFill>
        <p:spPr>
          <a:xfrm>
            <a:off x="9477951" y="2345550"/>
            <a:ext cx="2211826" cy="2211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99" name="Google Shape;299;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00" name="Google Shape;300;p8"/>
          <p:cNvSpPr/>
          <p:nvPr/>
        </p:nvSpPr>
        <p:spPr>
          <a:xfrm>
            <a:off x="0" y="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01" name="Google Shape;301;p8"/>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p8"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03" name="Google Shape;303;p8"/>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4. OMGEVING </a:t>
            </a:r>
            <a:endParaRPr sz="4400" b="1">
              <a:solidFill>
                <a:schemeClr val="lt1"/>
              </a:solidFill>
              <a:latin typeface="Gill Sans"/>
              <a:ea typeface="Gill Sans"/>
              <a:cs typeface="Gill Sans"/>
              <a:sym typeface="Gill Sans"/>
            </a:endParaRPr>
          </a:p>
        </p:txBody>
      </p:sp>
      <p:sp>
        <p:nvSpPr>
          <p:cNvPr id="304" name="Google Shape;304;p8"/>
          <p:cNvSpPr txBox="1"/>
          <p:nvPr/>
        </p:nvSpPr>
        <p:spPr>
          <a:xfrm>
            <a:off x="533400" y="1850500"/>
            <a:ext cx="9741600" cy="452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Huidige situatie:</a:t>
            </a:r>
            <a:r>
              <a:rPr lang="nl-NL" sz="1800">
                <a:solidFill>
                  <a:schemeClr val="lt1"/>
                </a:solidFill>
                <a:latin typeface="Gill Sans"/>
                <a:ea typeface="Gill Sans"/>
                <a:cs typeface="Gill Sans"/>
                <a:sym typeface="Gill Sans"/>
              </a:rPr>
              <a:t> Autoverkeer naar en van de club geeft overlast voor bewoners Kastanjelaan en Lindenlaan en geeft onveilige verkeerssituaties in deze straten. </a:t>
            </a:r>
            <a:endParaRPr>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Droom:</a:t>
            </a:r>
            <a:r>
              <a:rPr lang="nl-NL" sz="1800">
                <a:solidFill>
                  <a:schemeClr val="lt1"/>
                </a:solidFill>
                <a:latin typeface="Gill Sans"/>
                <a:ea typeface="Gill Sans"/>
                <a:cs typeface="Gill Sans"/>
                <a:sym typeface="Gill Sans"/>
              </a:rPr>
              <a:t> Verkeersintensiteit in de Lindenlaan terugbrengen tot het minimale alleen </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a:solidFill>
                  <a:schemeClr val="lt1"/>
                </a:solidFill>
                <a:latin typeface="Gill Sans"/>
                <a:ea typeface="Gill Sans"/>
                <a:cs typeface="Gill Sans"/>
                <a:sym typeface="Gill Sans"/>
              </a:rPr>
              <a:t>gasten mogen parkeren op ons park. </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Initiatieven:</a:t>
            </a:r>
            <a:r>
              <a:rPr lang="nl-NL" sz="1800">
                <a:solidFill>
                  <a:schemeClr val="lt1"/>
                </a:solidFill>
                <a:latin typeface="Gill Sans"/>
                <a:ea typeface="Gill Sans"/>
                <a:cs typeface="Gill Sans"/>
                <a:sym typeface="Gill Sans"/>
              </a:rPr>
              <a:t>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verder met ontmoedigingsbeleid bezoek van de club met auto door eigen leden</a:t>
            </a:r>
            <a:endParaRPr sz="1800">
              <a:solidFill>
                <a:schemeClr val="lt1"/>
              </a:solidFill>
              <a:latin typeface="Gill Sans"/>
              <a:ea typeface="Gill Sans"/>
              <a:cs typeface="Gill Sans"/>
              <a:sym typeface="Gill Sans"/>
            </a:endParaRPr>
          </a:p>
          <a:p>
            <a:pPr marL="457200" lvl="0" indent="0" algn="l" rtl="0">
              <a:spcBef>
                <a:spcPts val="0"/>
              </a:spcBef>
              <a:spcAft>
                <a:spcPts val="0"/>
              </a:spcAft>
              <a:buNone/>
            </a:pPr>
            <a:r>
              <a:rPr lang="nl-NL" sz="1800">
                <a:solidFill>
                  <a:schemeClr val="lt1"/>
                </a:solidFill>
                <a:latin typeface="Gill Sans"/>
                <a:ea typeface="Gill Sans"/>
                <a:cs typeface="Gill Sans"/>
                <a:sym typeface="Gill Sans"/>
              </a:rPr>
              <a:t>en ouders </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blijven nadenken over alternatief voor parkeren bezoekers (verder weg incl. </a:t>
            </a:r>
            <a:endParaRPr sz="1800">
              <a:solidFill>
                <a:schemeClr val="lt1"/>
              </a:solidFill>
              <a:latin typeface="Gill Sans"/>
              <a:ea typeface="Gill Sans"/>
              <a:cs typeface="Gill Sans"/>
              <a:sym typeface="Gill Sans"/>
            </a:endParaRPr>
          </a:p>
          <a:p>
            <a:pPr marL="457200" lvl="0" indent="0" algn="l" rtl="0">
              <a:spcBef>
                <a:spcPts val="0"/>
              </a:spcBef>
              <a:spcAft>
                <a:spcPts val="0"/>
              </a:spcAft>
              <a:buNone/>
            </a:pPr>
            <a:r>
              <a:rPr lang="nl-NL" sz="1800">
                <a:solidFill>
                  <a:schemeClr val="lt1"/>
                </a:solidFill>
                <a:latin typeface="Gill Sans"/>
                <a:ea typeface="Gill Sans"/>
                <a:cs typeface="Gill Sans"/>
                <a:sym typeface="Gill Sans"/>
              </a:rPr>
              <a:t>elektrisch laden)</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Lindenlaan wordt ‘auto te gast’ straat</a:t>
            </a:r>
            <a:endParaRPr sz="1800">
              <a:solidFill>
                <a:schemeClr val="lt1"/>
              </a:solidFill>
              <a:latin typeface="Gill Sans"/>
              <a:ea typeface="Gill Sans"/>
              <a:cs typeface="Gill Sans"/>
              <a:sym typeface="Gill Sans"/>
            </a:endParaRPr>
          </a:p>
          <a:p>
            <a:pPr marL="45720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Laadpalen voor auto’s en fietsen</a:t>
            </a: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altijd op de fiets komen, als je toch met de auto moet, dan &lt; 30 km/u</a:t>
            </a: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1800">
              <a:solidFill>
                <a:srgbClr val="FF0000"/>
              </a:solidFill>
              <a:latin typeface="Calibri"/>
              <a:ea typeface="Calibri"/>
              <a:cs typeface="Calibri"/>
              <a:sym typeface="Calibri"/>
            </a:endParaRPr>
          </a:p>
        </p:txBody>
      </p:sp>
      <p:pic>
        <p:nvPicPr>
          <p:cNvPr id="305" name="Google Shape;305;p8" descr="Fietsen met effen opvulling"/>
          <p:cNvPicPr preferRelativeResize="0"/>
          <p:nvPr/>
        </p:nvPicPr>
        <p:blipFill rotWithShape="1">
          <a:blip r:embed="rId4">
            <a:alphaModFix/>
          </a:blip>
          <a:srcRect/>
          <a:stretch/>
        </p:blipFill>
        <p:spPr>
          <a:xfrm>
            <a:off x="5000502" y="365126"/>
            <a:ext cx="1325562" cy="1325562"/>
          </a:xfrm>
          <a:prstGeom prst="rect">
            <a:avLst/>
          </a:prstGeom>
          <a:noFill/>
          <a:ln>
            <a:noFill/>
          </a:ln>
        </p:spPr>
      </p:pic>
      <p:pic>
        <p:nvPicPr>
          <p:cNvPr id="306" name="Google Shape;306;p8"/>
          <p:cNvPicPr preferRelativeResize="0"/>
          <p:nvPr/>
        </p:nvPicPr>
        <p:blipFill>
          <a:blip r:embed="rId5">
            <a:alphaModFix/>
          </a:blip>
          <a:stretch>
            <a:fillRect/>
          </a:stretch>
        </p:blipFill>
        <p:spPr>
          <a:xfrm>
            <a:off x="8539875" y="2784125"/>
            <a:ext cx="3652124" cy="2048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6a9534c369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12" name="Google Shape;312;g16a9534c369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13" name="Google Shape;313;g16a9534c369_0_0"/>
          <p:cNvSpPr/>
          <p:nvPr/>
        </p:nvSpPr>
        <p:spPr>
          <a:xfrm>
            <a:off x="0" y="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14" name="Google Shape;314;g16a9534c369_0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g16a9534c369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16" name="Google Shape;316;g16a9534c369_0_0"/>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5.</a:t>
            </a:r>
            <a:r>
              <a:rPr lang="nl-NL" sz="4400">
                <a:solidFill>
                  <a:schemeClr val="lt1"/>
                </a:solidFill>
                <a:latin typeface="Gill Sans"/>
                <a:ea typeface="Gill Sans"/>
                <a:cs typeface="Gill Sans"/>
                <a:sym typeface="Gill Sans"/>
              </a:rPr>
              <a:t> </a:t>
            </a:r>
            <a:r>
              <a:rPr lang="nl-NL" sz="4400" b="1">
                <a:solidFill>
                  <a:schemeClr val="lt1"/>
                </a:solidFill>
                <a:latin typeface="Gill Sans"/>
                <a:ea typeface="Gill Sans"/>
                <a:cs typeface="Gill Sans"/>
                <a:sym typeface="Gill Sans"/>
              </a:rPr>
              <a:t>AFVAL &amp; MATERIALEN</a:t>
            </a:r>
            <a:endParaRPr sz="4400" b="1">
              <a:solidFill>
                <a:schemeClr val="lt1"/>
              </a:solidFill>
              <a:latin typeface="Gill Sans"/>
              <a:ea typeface="Gill Sans"/>
              <a:cs typeface="Gill Sans"/>
              <a:sym typeface="Gill Sans"/>
            </a:endParaRPr>
          </a:p>
        </p:txBody>
      </p:sp>
      <p:sp>
        <p:nvSpPr>
          <p:cNvPr id="317" name="Google Shape;317;g16a9534c369_0_0"/>
          <p:cNvSpPr txBox="1"/>
          <p:nvPr/>
        </p:nvSpPr>
        <p:spPr>
          <a:xfrm>
            <a:off x="838200" y="1505200"/>
            <a:ext cx="6933300" cy="449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Calibri"/>
              <a:buNone/>
            </a:pPr>
            <a:r>
              <a:rPr lang="nl-NL" sz="1700" b="1" u="sng">
                <a:solidFill>
                  <a:schemeClr val="lt1"/>
                </a:solidFill>
                <a:latin typeface="Gill Sans"/>
                <a:ea typeface="Gill Sans"/>
                <a:cs typeface="Gill Sans"/>
                <a:sym typeface="Gill Sans"/>
              </a:rPr>
              <a:t>Kleding</a:t>
            </a:r>
            <a:endParaRPr sz="1700" b="1" u="sng">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700" b="1">
                <a:solidFill>
                  <a:schemeClr val="lt1"/>
                </a:solidFill>
                <a:latin typeface="Gill Sans"/>
                <a:ea typeface="Gill Sans"/>
                <a:cs typeface="Gill Sans"/>
                <a:sym typeface="Gill Sans"/>
              </a:rPr>
              <a:t>Huidige Situatie: </a:t>
            </a:r>
            <a:r>
              <a:rPr lang="nl-NL" sz="1700">
                <a:solidFill>
                  <a:schemeClr val="lt1"/>
                </a:solidFill>
                <a:latin typeface="Gill Sans"/>
                <a:ea typeface="Gill Sans"/>
                <a:cs typeface="Gill Sans"/>
                <a:sym typeface="Gill Sans"/>
              </a:rPr>
              <a:t>Sportkleding wordt slecht of niet gerecycled want 1) het bestaat uit (teveel) verschillende materialen en 2) het blijft vaak eindeloos in de kast liggen.</a:t>
            </a:r>
            <a:endParaRPr sz="13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17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700" b="1">
                <a:solidFill>
                  <a:schemeClr val="lt1"/>
                </a:solidFill>
                <a:latin typeface="Gill Sans"/>
                <a:ea typeface="Gill Sans"/>
                <a:cs typeface="Gill Sans"/>
                <a:sym typeface="Gill Sans"/>
              </a:rPr>
              <a:t>Droom:</a:t>
            </a:r>
            <a:r>
              <a:rPr lang="nl-NL" sz="1700">
                <a:solidFill>
                  <a:schemeClr val="lt1"/>
                </a:solidFill>
                <a:latin typeface="Gill Sans"/>
                <a:ea typeface="Gill Sans"/>
                <a:cs typeface="Gill Sans"/>
                <a:sym typeface="Gill Sans"/>
              </a:rPr>
              <a:t> Een gesloten kledingketen. Het gehele Voordaan tenue is 100% recyclebaar en wordt 100% gerecycled</a:t>
            </a:r>
            <a:endParaRPr sz="17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17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700" b="1">
                <a:solidFill>
                  <a:schemeClr val="lt1"/>
                </a:solidFill>
                <a:latin typeface="Gill Sans"/>
                <a:ea typeface="Gill Sans"/>
                <a:cs typeface="Gill Sans"/>
                <a:sym typeface="Gill Sans"/>
              </a:rPr>
              <a:t>Initiatieven: </a:t>
            </a:r>
            <a:endParaRPr sz="1700" b="1">
              <a:solidFill>
                <a:schemeClr val="lt1"/>
              </a:solidFill>
              <a:latin typeface="Gill Sans"/>
              <a:ea typeface="Gill Sans"/>
              <a:cs typeface="Gill Sans"/>
              <a:sym typeface="Gill Sans"/>
            </a:endParaRPr>
          </a:p>
          <a:p>
            <a:pPr marL="457200" lvl="0" indent="-336550" algn="l" rtl="0">
              <a:spcBef>
                <a:spcPts val="0"/>
              </a:spcBef>
              <a:spcAft>
                <a:spcPts val="0"/>
              </a:spcAft>
              <a:buClr>
                <a:schemeClr val="lt1"/>
              </a:buClr>
              <a:buSzPts val="1700"/>
              <a:buFont typeface="Gill Sans"/>
              <a:buChar char="●"/>
            </a:pPr>
            <a:r>
              <a:rPr lang="nl-NL" sz="1700">
                <a:solidFill>
                  <a:schemeClr val="lt1"/>
                </a:solidFill>
                <a:latin typeface="Gill Sans"/>
                <a:ea typeface="Gill Sans"/>
                <a:cs typeface="Gill Sans"/>
                <a:sym typeface="Gill Sans"/>
              </a:rPr>
              <a:t>Circulair materiaalgebruik bij zoektocht nieuwe tenue leverancier. </a:t>
            </a:r>
            <a:endParaRPr sz="1700">
              <a:solidFill>
                <a:schemeClr val="lt1"/>
              </a:solidFill>
              <a:latin typeface="Gill Sans"/>
              <a:ea typeface="Gill Sans"/>
              <a:cs typeface="Gill Sans"/>
              <a:sym typeface="Gill Sans"/>
            </a:endParaRPr>
          </a:p>
          <a:p>
            <a:pPr marL="457200" lvl="0" indent="-336550" algn="l" rtl="0">
              <a:spcBef>
                <a:spcPts val="0"/>
              </a:spcBef>
              <a:spcAft>
                <a:spcPts val="0"/>
              </a:spcAft>
              <a:buClr>
                <a:schemeClr val="lt1"/>
              </a:buClr>
              <a:buSzPts val="1700"/>
              <a:buFont typeface="Gill Sans"/>
              <a:buChar char="●"/>
            </a:pPr>
            <a:r>
              <a:rPr lang="nl-NL" sz="1700">
                <a:solidFill>
                  <a:schemeClr val="lt1"/>
                </a:solidFill>
                <a:latin typeface="Gill Sans"/>
                <a:ea typeface="Gill Sans"/>
                <a:cs typeface="Gill Sans"/>
                <a:sym typeface="Gill Sans"/>
              </a:rPr>
              <a:t>Drempel verlagen om oude kleding in te leveren (leaseplan, borg, kledingmarkt of weggeef momenten)</a:t>
            </a:r>
            <a:br>
              <a:rPr lang="nl-NL" sz="1700">
                <a:solidFill>
                  <a:schemeClr val="dk1"/>
                </a:solidFill>
                <a:latin typeface="Gill Sans"/>
                <a:ea typeface="Gill Sans"/>
                <a:cs typeface="Gill Sans"/>
                <a:sym typeface="Gill Sans"/>
              </a:rPr>
            </a:br>
            <a:endParaRPr sz="13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700" b="1">
                <a:solidFill>
                  <a:schemeClr val="lt1"/>
                </a:solidFill>
                <a:latin typeface="Gill Sans"/>
                <a:ea typeface="Gill Sans"/>
                <a:cs typeface="Gill Sans"/>
                <a:sym typeface="Gill Sans"/>
              </a:rPr>
              <a:t>Gedrag:</a:t>
            </a:r>
            <a:r>
              <a:rPr lang="nl-NL" sz="1700">
                <a:solidFill>
                  <a:schemeClr val="lt1"/>
                </a:solidFill>
                <a:latin typeface="Gill Sans"/>
                <a:ea typeface="Gill Sans"/>
                <a:cs typeface="Gill Sans"/>
                <a:sym typeface="Gill Sans"/>
              </a:rPr>
              <a:t> Oude kleding nieuwe bestemming via Facebookgroep &amp; Amsterdamse vintage sportkleding winkel. </a:t>
            </a:r>
            <a:endParaRPr sz="17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700">
                <a:solidFill>
                  <a:schemeClr val="lt1"/>
                </a:solidFill>
                <a:latin typeface="Gill Sans"/>
                <a:ea typeface="Gill Sans"/>
                <a:cs typeface="Gill Sans"/>
                <a:sym typeface="Gill Sans"/>
              </a:rPr>
              <a:t>Kies bij vervanging voor duurzaam geproduceerde &amp; recyclebare kleding. </a:t>
            </a:r>
            <a:r>
              <a:rPr lang="nl-NL" sz="1300">
                <a:solidFill>
                  <a:schemeClr val="dk1"/>
                </a:solidFill>
                <a:latin typeface="Gill Sans"/>
                <a:ea typeface="Gill Sans"/>
                <a:cs typeface="Gill Sans"/>
                <a:sym typeface="Gill Sans"/>
              </a:rPr>
              <a:t> </a:t>
            </a:r>
            <a:endParaRPr sz="13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1800">
              <a:solidFill>
                <a:schemeClr val="lt1"/>
              </a:solidFill>
              <a:latin typeface="Gill Sans"/>
              <a:ea typeface="Gill Sans"/>
              <a:cs typeface="Gill Sans"/>
              <a:sym typeface="Gill Sans"/>
            </a:endParaRPr>
          </a:p>
        </p:txBody>
      </p:sp>
      <p:pic>
        <p:nvPicPr>
          <p:cNvPr id="318" name="Google Shape;318;g16a9534c369_0_0" descr="Duim omhoog met effen opvulling"/>
          <p:cNvPicPr preferRelativeResize="0"/>
          <p:nvPr/>
        </p:nvPicPr>
        <p:blipFill rotWithShape="1">
          <a:blip r:embed="rId4">
            <a:alphaModFix/>
          </a:blip>
          <a:srcRect/>
          <a:stretch/>
        </p:blipFill>
        <p:spPr>
          <a:xfrm>
            <a:off x="8291224" y="179631"/>
            <a:ext cx="1325561" cy="1325561"/>
          </a:xfrm>
          <a:prstGeom prst="rect">
            <a:avLst/>
          </a:prstGeom>
          <a:noFill/>
          <a:ln>
            <a:noFill/>
          </a:ln>
        </p:spPr>
      </p:pic>
      <p:pic>
        <p:nvPicPr>
          <p:cNvPr id="319" name="Google Shape;319;g16a9534c369_0_0"/>
          <p:cNvPicPr preferRelativeResize="0"/>
          <p:nvPr/>
        </p:nvPicPr>
        <p:blipFill>
          <a:blip r:embed="rId5">
            <a:alphaModFix/>
          </a:blip>
          <a:stretch>
            <a:fillRect/>
          </a:stretch>
        </p:blipFill>
        <p:spPr>
          <a:xfrm>
            <a:off x="7831350" y="1797874"/>
            <a:ext cx="4257199" cy="3038824"/>
          </a:xfrm>
          <a:prstGeom prst="rect">
            <a:avLst/>
          </a:prstGeom>
          <a:noFill/>
          <a:ln w="12700" cap="flat" cmpd="sng">
            <a:solidFill>
              <a:srgbClr val="31538F"/>
            </a:solidFill>
            <a:prstDash val="solid"/>
            <a:miter lim="8000"/>
            <a:headEnd type="none" w="sm" len="sm"/>
            <a:tailEnd type="none" w="sm" len="sm"/>
          </a:ln>
        </p:spPr>
      </p:pic>
      <p:sp>
        <p:nvSpPr>
          <p:cNvPr id="320" name="Google Shape;320;g16a9534c369_0_0"/>
          <p:cNvSpPr txBox="1"/>
          <p:nvPr/>
        </p:nvSpPr>
        <p:spPr>
          <a:xfrm>
            <a:off x="838200" y="5589500"/>
            <a:ext cx="10746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nl-NL" sz="1800" b="1">
                <a:solidFill>
                  <a:schemeClr val="lt1"/>
                </a:solidFill>
                <a:latin typeface="Gill Sans"/>
                <a:ea typeface="Gill Sans"/>
                <a:cs typeface="Gill Sans"/>
                <a:sym typeface="Gill Sans"/>
              </a:rPr>
              <a:t>Wat kan jezelf nu al doen</a:t>
            </a:r>
            <a:r>
              <a:rPr lang="nl-NL" sz="1800">
                <a:solidFill>
                  <a:schemeClr val="lt1"/>
                </a:solidFill>
                <a:latin typeface="Gill Sans"/>
                <a:ea typeface="Gill Sans"/>
                <a:cs typeface="Gill Sans"/>
                <a:sym typeface="Gill Sans"/>
              </a:rPr>
              <a:t>: plastic en glazen flessen deponeren in de daartoe bestemde containers</a:t>
            </a:r>
            <a:endParaRPr sz="1800">
              <a:solidFill>
                <a:schemeClr val="lt1"/>
              </a:solidFill>
              <a:latin typeface="Gill Sans"/>
              <a:ea typeface="Gill Sans"/>
              <a:cs typeface="Gill Sans"/>
              <a:sym typeface="Gill Sans"/>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6a8c12459b_1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26" name="Google Shape;326;g16a8c12459b_1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27" name="Google Shape;327;g16a8c12459b_1_0"/>
          <p:cNvSpPr/>
          <p:nvPr/>
        </p:nvSpPr>
        <p:spPr>
          <a:xfrm>
            <a:off x="0" y="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28" name="Google Shape;328;g16a8c12459b_1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9" name="Google Shape;329;g16a8c12459b_1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30" name="Google Shape;330;g16a8c12459b_1_0"/>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5. AFVAL &amp; MATERIALEN</a:t>
            </a:r>
            <a:endParaRPr sz="4400" b="1">
              <a:solidFill>
                <a:schemeClr val="lt1"/>
              </a:solidFill>
              <a:latin typeface="Gill Sans"/>
              <a:ea typeface="Gill Sans"/>
              <a:cs typeface="Gill Sans"/>
              <a:sym typeface="Gill Sans"/>
            </a:endParaRPr>
          </a:p>
        </p:txBody>
      </p:sp>
      <p:sp>
        <p:nvSpPr>
          <p:cNvPr id="331" name="Google Shape;331;g16a8c12459b_1_0"/>
          <p:cNvSpPr txBox="1"/>
          <p:nvPr/>
        </p:nvSpPr>
        <p:spPr>
          <a:xfrm>
            <a:off x="838200" y="1372000"/>
            <a:ext cx="7998900" cy="4463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nl-NL" sz="1800" b="1" u="sng">
                <a:solidFill>
                  <a:schemeClr val="lt1"/>
                </a:solidFill>
                <a:latin typeface="Gill Sans"/>
                <a:ea typeface="Gill Sans"/>
                <a:cs typeface="Gill Sans"/>
                <a:sym typeface="Gill Sans"/>
              </a:rPr>
              <a:t>Velden</a:t>
            </a:r>
            <a:endParaRPr sz="1800" b="1" u="sng">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chemeClr val="lt1"/>
                </a:solidFill>
                <a:latin typeface="Gill Sans"/>
                <a:ea typeface="Gill Sans"/>
                <a:cs typeface="Gill Sans"/>
                <a:sym typeface="Gill Sans"/>
              </a:rPr>
              <a:t>Huidige Situatie: </a:t>
            </a:r>
            <a:r>
              <a:rPr lang="nl-NL" sz="1800">
                <a:solidFill>
                  <a:schemeClr val="lt1"/>
                </a:solidFill>
                <a:latin typeface="Gill Sans"/>
                <a:ea typeface="Gill Sans"/>
                <a:cs typeface="Gill Sans"/>
                <a:sym typeface="Gill Sans"/>
              </a:rPr>
              <a:t>Veld 3 en 4 zijn aan vervanging toe</a:t>
            </a:r>
            <a:endParaRPr sz="1800" i="0" u="none" strike="noStrike">
              <a:solidFill>
                <a:schemeClr val="lt1"/>
              </a:solidFill>
              <a:latin typeface="Gill Sans"/>
              <a:ea typeface="Gill Sans"/>
              <a:cs typeface="Gill Sans"/>
              <a:sym typeface="Gill Sans"/>
            </a:endParaRPr>
          </a:p>
          <a:p>
            <a:pPr marL="0" marR="0" lvl="0" indent="0" algn="l" rtl="0">
              <a:spcBef>
                <a:spcPts val="0"/>
              </a:spcBef>
              <a:spcAft>
                <a:spcPts val="0"/>
              </a:spcAft>
              <a:buClr>
                <a:schemeClr val="lt1"/>
              </a:buClr>
              <a:buSzPts val="1800"/>
              <a:buFont typeface="Gill Sans"/>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Droom:</a:t>
            </a:r>
            <a:r>
              <a:rPr lang="nl-NL" sz="1800">
                <a:solidFill>
                  <a:schemeClr val="lt1"/>
                </a:solidFill>
                <a:latin typeface="Gill Sans"/>
                <a:ea typeface="Gill Sans"/>
                <a:cs typeface="Gill Sans"/>
                <a:sym typeface="Gill Sans"/>
              </a:rPr>
              <a:t> 100% hergebruik van al het vrijgekomen materiaal van veld 3 &amp; 4. Voordaan neemt deel aan de innovatie van duurzame hockeyvelden.</a:t>
            </a:r>
            <a:endParaRPr sz="1800">
              <a:solidFill>
                <a:schemeClr val="lt1"/>
              </a:solidFill>
              <a:latin typeface="Gill Sans"/>
              <a:ea typeface="Gill Sans"/>
              <a:cs typeface="Gill Sans"/>
              <a:sym typeface="Gill Sans"/>
            </a:endParaRPr>
          </a:p>
          <a:p>
            <a:pPr marL="0" marR="0" lvl="0" indent="0" algn="l" rtl="0">
              <a:spcBef>
                <a:spcPts val="0"/>
              </a:spcBef>
              <a:spcAft>
                <a:spcPts val="0"/>
              </a:spcAft>
              <a:buClr>
                <a:schemeClr val="lt1"/>
              </a:buClr>
              <a:buSzPts val="1800"/>
              <a:buFont typeface="Gill Sans"/>
              <a:buNone/>
            </a:pP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chemeClr val="lt1"/>
                </a:solidFill>
                <a:latin typeface="Gill Sans"/>
                <a:ea typeface="Gill Sans"/>
                <a:cs typeface="Gill Sans"/>
                <a:sym typeface="Gill Sans"/>
              </a:rPr>
              <a:t>Initiatieven: </a:t>
            </a:r>
            <a:endParaRPr sz="1800">
              <a:solidFill>
                <a:schemeClr val="lt1"/>
              </a:solidFill>
              <a:latin typeface="Gill Sans"/>
              <a:ea typeface="Gill Sans"/>
              <a:cs typeface="Gill Sans"/>
              <a:sym typeface="Gill Sans"/>
            </a:endParaRPr>
          </a:p>
          <a:p>
            <a:pPr marL="457200" marR="0" lvl="0" indent="-342900" algn="l" rtl="0">
              <a:spcBef>
                <a:spcPts val="0"/>
              </a:spcBef>
              <a:spcAft>
                <a:spcPts val="0"/>
              </a:spcAft>
              <a:buClr>
                <a:schemeClr val="lt1"/>
              </a:buClr>
              <a:buSzPts val="1800"/>
              <a:buFont typeface="Gill Sans"/>
              <a:buChar char="●"/>
            </a:pPr>
            <a:r>
              <a:rPr lang="nl-NL" sz="1800" i="0" u="none" strike="noStrike">
                <a:solidFill>
                  <a:schemeClr val="lt1"/>
                </a:solidFill>
                <a:latin typeface="Gill Sans"/>
                <a:ea typeface="Gill Sans"/>
                <a:cs typeface="Gill Sans"/>
                <a:sym typeface="Gill Sans"/>
              </a:rPr>
              <a:t>Verkoop van oude kunstgras veld 3</a:t>
            </a:r>
            <a:r>
              <a:rPr lang="nl-NL" sz="1800">
                <a:solidFill>
                  <a:schemeClr val="lt1"/>
                </a:solidFill>
                <a:latin typeface="Gill Sans"/>
                <a:ea typeface="Gill Sans"/>
                <a:cs typeface="Gill Sans"/>
                <a:sym typeface="Gill Sans"/>
              </a:rPr>
              <a:t> en 4</a:t>
            </a:r>
            <a:r>
              <a:rPr lang="nl-NL" sz="1800" i="0" u="none" strike="noStrike">
                <a:solidFill>
                  <a:schemeClr val="lt1"/>
                </a:solidFill>
                <a:latin typeface="Gill Sans"/>
                <a:ea typeface="Gill Sans"/>
                <a:cs typeface="Gill Sans"/>
                <a:sym typeface="Gill Sans"/>
              </a:rPr>
              <a:t> voor </a:t>
            </a:r>
            <a:r>
              <a:rPr lang="nl-NL" sz="1800">
                <a:solidFill>
                  <a:schemeClr val="lt1"/>
                </a:solidFill>
                <a:latin typeface="Gill Sans"/>
                <a:ea typeface="Gill Sans"/>
                <a:cs typeface="Gill Sans"/>
                <a:sym typeface="Gill Sans"/>
              </a:rPr>
              <a:t>een tweede leven</a:t>
            </a:r>
            <a:endParaRPr>
              <a:latin typeface="Gill Sans"/>
              <a:ea typeface="Gill Sans"/>
              <a:cs typeface="Gill Sans"/>
              <a:sym typeface="Gill Sans"/>
            </a:endParaRPr>
          </a:p>
          <a:p>
            <a:pPr marL="457200" marR="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Vrijgekomen kunstgras gebruiken</a:t>
            </a:r>
            <a:r>
              <a:rPr lang="nl-NL" sz="1800" i="0" u="none" strike="noStrike">
                <a:solidFill>
                  <a:schemeClr val="lt1"/>
                </a:solidFill>
                <a:latin typeface="Gill Sans"/>
                <a:ea typeface="Gill Sans"/>
                <a:cs typeface="Gill Sans"/>
                <a:sym typeface="Gill Sans"/>
              </a:rPr>
              <a:t> voor aanleg inloopstrook</a:t>
            </a:r>
            <a:r>
              <a:rPr lang="nl-NL" sz="1800">
                <a:solidFill>
                  <a:schemeClr val="lt1"/>
                </a:solidFill>
                <a:latin typeface="Gill Sans"/>
                <a:ea typeface="Gill Sans"/>
                <a:cs typeface="Gill Sans"/>
                <a:sym typeface="Gill Sans"/>
              </a:rPr>
              <a:t> op de heuvel tussen veld 1 en 2 (zoals bij Gooische)</a:t>
            </a:r>
            <a:endParaRPr>
              <a:latin typeface="Gill Sans"/>
              <a:ea typeface="Gill Sans"/>
              <a:cs typeface="Gill Sans"/>
              <a:sym typeface="Gill Sans"/>
            </a:endParaRPr>
          </a:p>
          <a:p>
            <a:pPr marL="0" marR="0" lvl="0" indent="0" algn="l" rtl="0">
              <a:spcBef>
                <a:spcPts val="0"/>
              </a:spcBef>
              <a:spcAft>
                <a:spcPts val="0"/>
              </a:spcAft>
              <a:buNone/>
            </a:pPr>
            <a:endParaRPr>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Voorstel:</a:t>
            </a:r>
            <a:r>
              <a:rPr lang="nl-NL" sz="1800">
                <a:solidFill>
                  <a:schemeClr val="lt1"/>
                </a:solidFill>
                <a:latin typeface="Gill Sans"/>
                <a:ea typeface="Gill Sans"/>
                <a:cs typeface="Gill Sans"/>
                <a:sym typeface="Gill Sans"/>
              </a:rPr>
              <a:t> Veld 4 van één polyester materiaal, hierdoor 100% recyclebaar</a:t>
            </a:r>
            <a:endParaRPr>
              <a:latin typeface="Gill Sans"/>
              <a:ea typeface="Gill Sans"/>
              <a:cs typeface="Gill Sans"/>
              <a:sym typeface="Gill Sans"/>
            </a:endParaRPr>
          </a:p>
          <a:p>
            <a:pPr marL="0" marR="0" lvl="0" indent="0" algn="l" rtl="0">
              <a:spcBef>
                <a:spcPts val="0"/>
              </a:spcBef>
              <a:spcAft>
                <a:spcPts val="0"/>
              </a:spcAft>
              <a:buNone/>
            </a:pPr>
            <a:r>
              <a:rPr lang="nl-NL" sz="1800">
                <a:solidFill>
                  <a:schemeClr val="lt1"/>
                </a:solidFill>
                <a:latin typeface="Gill Sans"/>
                <a:ea typeface="Gill Sans"/>
                <a:cs typeface="Gill Sans"/>
                <a:sym typeface="Gill Sans"/>
              </a:rPr>
              <a:t>Budget: €365.000,- (voor rekening van de gemeente De Bilt)</a:t>
            </a:r>
            <a:endParaRPr sz="1800">
              <a:solidFill>
                <a:schemeClr val="lt1"/>
              </a:solidFill>
              <a:latin typeface="Gill Sans"/>
              <a:ea typeface="Gill Sans"/>
              <a:cs typeface="Gill Sans"/>
              <a:sym typeface="Gill Sans"/>
            </a:endParaRPr>
          </a:p>
          <a:p>
            <a:pPr marL="457200" marR="0" lvl="0" indent="0" algn="l" rtl="0">
              <a:spcBef>
                <a:spcPts val="0"/>
              </a:spcBef>
              <a:spcAft>
                <a:spcPts val="0"/>
              </a:spcAft>
              <a:buNone/>
            </a:pPr>
            <a:br>
              <a:rPr lang="nl-NL"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32" name="Google Shape;332;g16a8c12459b_1_0" descr="Duim omhoog met effen opvulling"/>
          <p:cNvPicPr preferRelativeResize="0"/>
          <p:nvPr/>
        </p:nvPicPr>
        <p:blipFill rotWithShape="1">
          <a:blip r:embed="rId4">
            <a:alphaModFix/>
          </a:blip>
          <a:srcRect/>
          <a:stretch/>
        </p:blipFill>
        <p:spPr>
          <a:xfrm>
            <a:off x="8637324" y="171156"/>
            <a:ext cx="1325561" cy="1325561"/>
          </a:xfrm>
          <a:prstGeom prst="rect">
            <a:avLst/>
          </a:prstGeom>
          <a:noFill/>
          <a:ln>
            <a:noFill/>
          </a:ln>
        </p:spPr>
      </p:pic>
      <p:pic>
        <p:nvPicPr>
          <p:cNvPr id="333" name="Google Shape;333;g16a8c12459b_1_0"/>
          <p:cNvPicPr preferRelativeResize="0"/>
          <p:nvPr/>
        </p:nvPicPr>
        <p:blipFill>
          <a:blip r:embed="rId5">
            <a:alphaModFix/>
          </a:blip>
          <a:stretch>
            <a:fillRect/>
          </a:stretch>
        </p:blipFill>
        <p:spPr>
          <a:xfrm>
            <a:off x="8989500" y="1378000"/>
            <a:ext cx="2895600" cy="461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39" name="Google Shape;33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40" name="Google Shape;340;p9"/>
          <p:cNvSpPr/>
          <p:nvPr/>
        </p:nvSpPr>
        <p:spPr>
          <a:xfrm>
            <a:off x="0" y="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41" name="Google Shape;341;p9"/>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2" name="Google Shape;342;p9"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43" name="Google Shape;343;p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5.</a:t>
            </a:r>
            <a:r>
              <a:rPr lang="nl-NL" sz="4400">
                <a:solidFill>
                  <a:schemeClr val="lt1"/>
                </a:solidFill>
                <a:latin typeface="Gill Sans"/>
                <a:ea typeface="Gill Sans"/>
                <a:cs typeface="Gill Sans"/>
                <a:sym typeface="Gill Sans"/>
              </a:rPr>
              <a:t> </a:t>
            </a:r>
            <a:r>
              <a:rPr lang="nl-NL" sz="4400" b="1">
                <a:solidFill>
                  <a:schemeClr val="lt1"/>
                </a:solidFill>
                <a:latin typeface="Gill Sans"/>
                <a:ea typeface="Gill Sans"/>
                <a:cs typeface="Gill Sans"/>
                <a:sym typeface="Gill Sans"/>
              </a:rPr>
              <a:t>AFVAL HORECA</a:t>
            </a:r>
            <a:endParaRPr sz="4400" b="1">
              <a:solidFill>
                <a:schemeClr val="lt1"/>
              </a:solidFill>
              <a:latin typeface="Gill Sans"/>
              <a:ea typeface="Gill Sans"/>
              <a:cs typeface="Gill Sans"/>
              <a:sym typeface="Gill Sans"/>
            </a:endParaRPr>
          </a:p>
        </p:txBody>
      </p:sp>
      <p:sp>
        <p:nvSpPr>
          <p:cNvPr id="344" name="Google Shape;344;p9"/>
          <p:cNvSpPr txBox="1"/>
          <p:nvPr/>
        </p:nvSpPr>
        <p:spPr>
          <a:xfrm>
            <a:off x="701375" y="1300175"/>
            <a:ext cx="106524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nl-NL" sz="1800" b="1">
                <a:solidFill>
                  <a:schemeClr val="lt1"/>
                </a:solidFill>
                <a:latin typeface="Gill Sans"/>
                <a:ea typeface="Gill Sans"/>
                <a:cs typeface="Gill Sans"/>
                <a:sym typeface="Gill Sans"/>
              </a:rPr>
              <a:t>Huidige Situatie:</a:t>
            </a:r>
            <a:r>
              <a:rPr lang="nl-NL" sz="1800">
                <a:solidFill>
                  <a:schemeClr val="lt1"/>
                </a:solidFill>
                <a:latin typeface="Gill Sans"/>
                <a:ea typeface="Gill Sans"/>
                <a:cs typeface="Gill Sans"/>
                <a:sym typeface="Gill Sans"/>
              </a:rPr>
              <a:t> Op dit moment wordt nog niet veel afval gescheiden. Alleen papier en karton, frituurvet en statiegeld plastic en glas flesjes. Al het andere gaat bij het restafval. Dat doen we thuis ook niet. </a:t>
            </a:r>
            <a:endParaRPr sz="1800">
              <a:solidFill>
                <a:schemeClr val="lt1"/>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a:solidFill>
                  <a:schemeClr val="lt1"/>
                </a:solidFill>
                <a:latin typeface="Gill Sans"/>
                <a:ea typeface="Gill Sans"/>
                <a:cs typeface="Gill Sans"/>
                <a:sym typeface="Gill Sans"/>
              </a:rPr>
              <a:t>														</a:t>
            </a:r>
            <a:endParaRPr sz="1800">
              <a:solidFill>
                <a:schemeClr val="lt1"/>
              </a:solidFill>
              <a:latin typeface="Gill Sans"/>
              <a:ea typeface="Gill Sans"/>
              <a:cs typeface="Gill Sans"/>
              <a:sym typeface="Gill Sans"/>
            </a:endParaRPr>
          </a:p>
          <a:p>
            <a:pPr marL="0" marR="0" lvl="0" indent="0" algn="l" rtl="0">
              <a:spcBef>
                <a:spcPts val="0"/>
              </a:spcBef>
              <a:spcAft>
                <a:spcPts val="0"/>
              </a:spcAft>
              <a:buClr>
                <a:schemeClr val="lt1"/>
              </a:buClr>
              <a:buSzPts val="1800"/>
              <a:buFont typeface="Gill Sans"/>
              <a:buNone/>
            </a:pPr>
            <a:r>
              <a:rPr lang="nl-NL" sz="1800" b="1" i="0" u="none" strike="noStrike">
                <a:solidFill>
                  <a:schemeClr val="lt1"/>
                </a:solidFill>
                <a:latin typeface="Gill Sans"/>
                <a:ea typeface="Gill Sans"/>
                <a:cs typeface="Gill Sans"/>
                <a:sym typeface="Gill Sans"/>
              </a:rPr>
              <a:t>Droom:</a:t>
            </a:r>
            <a:r>
              <a:rPr lang="nl-NL" sz="1800" b="0" i="0" u="none" strike="noStrike">
                <a:solidFill>
                  <a:schemeClr val="lt1"/>
                </a:solidFill>
                <a:latin typeface="Gill Sans"/>
                <a:ea typeface="Gill Sans"/>
                <a:cs typeface="Gill Sans"/>
                <a:sym typeface="Gill Sans"/>
              </a:rPr>
              <a:t> </a:t>
            </a:r>
            <a:r>
              <a:rPr lang="nl-NL" sz="1800">
                <a:solidFill>
                  <a:schemeClr val="lt1"/>
                </a:solidFill>
                <a:latin typeface="Gill Sans"/>
                <a:ea typeface="Gill Sans"/>
                <a:cs typeface="Gill Sans"/>
                <a:sym typeface="Gill Sans"/>
              </a:rPr>
              <a:t>Er is geen restafval meer, afvalstromen worden voorkomen, hergebruikt op Voordaan of afgevoerd als recyclebaar afval.</a:t>
            </a:r>
            <a:endParaRPr sz="1800">
              <a:solidFill>
                <a:schemeClr val="lt1"/>
              </a:solidFill>
              <a:latin typeface="Gill Sans"/>
              <a:ea typeface="Gill Sans"/>
              <a:cs typeface="Gill Sans"/>
              <a:sym typeface="Gill Sans"/>
            </a:endParaRPr>
          </a:p>
          <a:p>
            <a:pPr marL="0" marR="0" lvl="0" indent="0" algn="l" rtl="0">
              <a:spcBef>
                <a:spcPts val="0"/>
              </a:spcBef>
              <a:spcAft>
                <a:spcPts val="0"/>
              </a:spcAft>
              <a:buClr>
                <a:schemeClr val="lt1"/>
              </a:buClr>
              <a:buSzPts val="1800"/>
              <a:buFont typeface="Gill Sans"/>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Clr>
                <a:schemeClr val="lt1"/>
              </a:buClr>
              <a:buSzPts val="1800"/>
              <a:buFont typeface="Gill Sans"/>
              <a:buNone/>
            </a:pPr>
            <a:r>
              <a:rPr lang="nl-NL" sz="1800" b="1">
                <a:solidFill>
                  <a:schemeClr val="lt1"/>
                </a:solidFill>
                <a:latin typeface="Gill Sans"/>
                <a:ea typeface="Gill Sans"/>
                <a:cs typeface="Gill Sans"/>
                <a:sym typeface="Gill Sans"/>
              </a:rPr>
              <a:t>Initiatieven: </a:t>
            </a:r>
            <a:endParaRPr sz="1800" b="1">
              <a:solidFill>
                <a:schemeClr val="lt1"/>
              </a:solidFill>
              <a:latin typeface="Gill Sans"/>
              <a:ea typeface="Gill Sans"/>
              <a:cs typeface="Gill Sans"/>
              <a:sym typeface="Gill Sans"/>
            </a:endParaRPr>
          </a:p>
          <a:p>
            <a:pPr marL="457200" marR="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Er zijn aparte containers voor plastic (flesjes) &amp; overige geplaatst.</a:t>
            </a:r>
            <a:endParaRPr sz="1800">
              <a:solidFill>
                <a:schemeClr val="lt1"/>
              </a:solidFill>
              <a:latin typeface="Gill Sans"/>
              <a:ea typeface="Gill Sans"/>
              <a:cs typeface="Gill Sans"/>
              <a:sym typeface="Gill Sans"/>
            </a:endParaRPr>
          </a:p>
          <a:p>
            <a:pPr marL="457200" marR="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Renewi is uitgenodigd om te kijken wat op korte termijn uit het restafval kan en als recyclebaar afval apart kan worden afgevoerd. Het gaat vooral om keukenafval; glas, pmd en swill (etensresten). Dit is al een behoorlijke verbetering. Start na de winterstop.</a:t>
            </a:r>
            <a:endParaRPr sz="1800">
              <a:solidFill>
                <a:schemeClr val="lt1"/>
              </a:solidFill>
              <a:latin typeface="Gill Sans"/>
              <a:ea typeface="Gill Sans"/>
              <a:cs typeface="Gill Sans"/>
              <a:sym typeface="Gill Sans"/>
            </a:endParaRPr>
          </a:p>
          <a:p>
            <a:pPr marL="457200" marR="0" lvl="0" indent="-342900" algn="l" rtl="0">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Hierna kijken wat er nog in het restafval zit en kijken hoe deze stromen te recyclen zijn. Denk aan koffiebekers.</a:t>
            </a:r>
            <a:endParaRPr sz="1800">
              <a:solidFill>
                <a:schemeClr val="lt1"/>
              </a:solidFill>
              <a:latin typeface="Gill Sans"/>
              <a:ea typeface="Gill Sans"/>
              <a:cs typeface="Gill Sans"/>
              <a:sym typeface="Gill Sans"/>
            </a:endParaRPr>
          </a:p>
          <a:p>
            <a:pPr marL="457200" marR="0" lvl="0" indent="-317500" algn="l" rtl="0">
              <a:spcBef>
                <a:spcPts val="0"/>
              </a:spcBef>
              <a:spcAft>
                <a:spcPts val="0"/>
              </a:spcAft>
              <a:buSzPts val="1400"/>
              <a:buChar char="-"/>
            </a:pPr>
            <a:endParaRPr/>
          </a:p>
          <a:p>
            <a:pPr marL="0" marR="0" lvl="0" indent="0" algn="l" rtl="0">
              <a:spcBef>
                <a:spcPts val="0"/>
              </a:spcBef>
              <a:spcAft>
                <a:spcPts val="0"/>
              </a:spcAft>
              <a:buNone/>
            </a:pPr>
            <a:r>
              <a:rPr lang="nl-NL" sz="1800" b="1">
                <a:solidFill>
                  <a:schemeClr val="lt1"/>
                </a:solidFill>
                <a:latin typeface="Calibri"/>
                <a:ea typeface="Calibri"/>
                <a:cs typeface="Calibri"/>
                <a:sym typeface="Calibri"/>
              </a:rPr>
              <a:t>Budget:</a:t>
            </a:r>
            <a:r>
              <a:rPr lang="nl-NL" sz="1800">
                <a:solidFill>
                  <a:schemeClr val="lt1"/>
                </a:solidFill>
                <a:latin typeface="Calibri"/>
                <a:ea typeface="Calibri"/>
                <a:cs typeface="Calibri"/>
                <a:sym typeface="Calibri"/>
              </a:rPr>
              <a:t> Plaatsen extra containers kost extra geld. Na verdere analyse afvalstromen budget vaststellen.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b="1">
                <a:solidFill>
                  <a:schemeClr val="lt1"/>
                </a:solidFill>
                <a:latin typeface="Calibri"/>
                <a:ea typeface="Calibri"/>
                <a:cs typeface="Calibri"/>
                <a:sym typeface="Calibri"/>
              </a:rPr>
              <a:t>Gedrag:</a:t>
            </a:r>
            <a:r>
              <a:rPr lang="nl-NL" sz="1800">
                <a:solidFill>
                  <a:schemeClr val="lt1"/>
                </a:solidFill>
                <a:latin typeface="Calibri"/>
                <a:ea typeface="Calibri"/>
                <a:cs typeface="Calibri"/>
                <a:sym typeface="Calibri"/>
              </a:rPr>
              <a:t> Alle Voordaners werken mee om afval goed te scheiden. Hiervoor is communicatie en opvoeding nodig.</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b="1">
                <a:solidFill>
                  <a:schemeClr val="lt1"/>
                </a:solidFill>
                <a:latin typeface="Calibri"/>
                <a:ea typeface="Calibri"/>
                <a:cs typeface="Calibri"/>
                <a:sym typeface="Calibri"/>
              </a:rPr>
              <a:t>Timing: </a:t>
            </a:r>
            <a:r>
              <a:rPr lang="nl-NL" sz="1800">
                <a:solidFill>
                  <a:schemeClr val="lt1"/>
                </a:solidFill>
                <a:latin typeface="Calibri"/>
                <a:ea typeface="Calibri"/>
                <a:cs typeface="Calibri"/>
                <a:sym typeface="Calibri"/>
              </a:rPr>
              <a:t>Na de winterstop starten scheiding keuken afval.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9" descr="Duim omhoog met effen opvulling"/>
          <p:cNvPicPr preferRelativeResize="0"/>
          <p:nvPr/>
        </p:nvPicPr>
        <p:blipFill rotWithShape="1">
          <a:blip r:embed="rId4">
            <a:alphaModFix/>
          </a:blip>
          <a:srcRect/>
          <a:stretch/>
        </p:blipFill>
        <p:spPr>
          <a:xfrm>
            <a:off x="6752774" y="153831"/>
            <a:ext cx="1325561" cy="1325561"/>
          </a:xfrm>
          <a:prstGeom prst="rect">
            <a:avLst/>
          </a:prstGeom>
          <a:noFill/>
          <a:ln>
            <a:noFill/>
          </a:ln>
        </p:spPr>
      </p:pic>
      <p:pic>
        <p:nvPicPr>
          <p:cNvPr id="346" name="Google Shape;346;p9"/>
          <p:cNvPicPr preferRelativeResize="0"/>
          <p:nvPr/>
        </p:nvPicPr>
        <p:blipFill>
          <a:blip r:embed="rId5">
            <a:alphaModFix/>
          </a:blip>
          <a:stretch>
            <a:fillRect/>
          </a:stretch>
        </p:blipFill>
        <p:spPr>
          <a:xfrm flipH="1">
            <a:off x="10777551" y="4000500"/>
            <a:ext cx="1414449" cy="1257300"/>
          </a:xfrm>
          <a:prstGeom prst="rect">
            <a:avLst/>
          </a:prstGeom>
          <a:noFill/>
          <a:ln>
            <a:noFill/>
          </a:ln>
        </p:spPr>
      </p:pic>
      <p:pic>
        <p:nvPicPr>
          <p:cNvPr id="347" name="Google Shape;347;p9"/>
          <p:cNvPicPr preferRelativeResize="0"/>
          <p:nvPr/>
        </p:nvPicPr>
        <p:blipFill>
          <a:blip r:embed="rId6">
            <a:alphaModFix/>
          </a:blip>
          <a:stretch>
            <a:fillRect/>
          </a:stretch>
        </p:blipFill>
        <p:spPr>
          <a:xfrm>
            <a:off x="10078550" y="306400"/>
            <a:ext cx="1593225" cy="72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ab68652cd2_0_69"/>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g1ab68652cd2_0_69"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99" name="Google Shape;99;g1ab68652cd2_0_69"/>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rgbClr val="243588"/>
                </a:solidFill>
                <a:latin typeface="Gill Sans"/>
                <a:ea typeface="Gill Sans"/>
                <a:cs typeface="Gill Sans"/>
                <a:sym typeface="Gill Sans"/>
              </a:rPr>
              <a:t>DUURZAAMHEIDSCOMMISSIE</a:t>
            </a:r>
            <a:endParaRPr sz="4400" b="1" u="none">
              <a:solidFill>
                <a:schemeClr val="lt1"/>
              </a:solidFill>
              <a:latin typeface="Gill Sans"/>
              <a:ea typeface="Gill Sans"/>
              <a:cs typeface="Gill Sans"/>
              <a:sym typeface="Gill Sans"/>
            </a:endParaRPr>
          </a:p>
        </p:txBody>
      </p:sp>
      <p:sp>
        <p:nvSpPr>
          <p:cNvPr id="100" name="Google Shape;100;g1ab68652cd2_0_69"/>
          <p:cNvSpPr txBox="1"/>
          <p:nvPr/>
        </p:nvSpPr>
        <p:spPr>
          <a:xfrm>
            <a:off x="1155050" y="1690825"/>
            <a:ext cx="10816500" cy="4002000"/>
          </a:xfrm>
          <a:prstGeom prst="rect">
            <a:avLst/>
          </a:prstGeom>
          <a:noFill/>
          <a:ln>
            <a:noFill/>
          </a:ln>
        </p:spPr>
        <p:txBody>
          <a:bodyPr spcFirstLastPara="1" wrap="square" lIns="91425" tIns="91425" rIns="91425" bIns="91425" anchor="t" anchorCtr="0">
            <a:spAutoFit/>
          </a:bodyPr>
          <a:lstStyle/>
          <a:p>
            <a:pPr marL="457200" lvl="0" indent="-393700" algn="l" rtl="0">
              <a:lnSpc>
                <a:spcPct val="98181"/>
              </a:lnSpc>
              <a:spcBef>
                <a:spcPts val="100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Marlies Tousain ; marketing en communicatie </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Bastiaan Jaarsma; blaashal en duurzame opwekking energie</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Rogier Joosten; clubhuis en horeca (hardware)</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Stijn de Graaf: materialen</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Joost Berendsen; blaashal en duurzame opwekking energie</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Fons Nelen: Velden en terrein</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Wouter de Wilde de Ligny: voeding, afvalstromen en mobiliteit</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Dennis van der Werve: voorzitter duurzaamheidscommissie NOVA</a:t>
            </a:r>
            <a:endParaRPr sz="2600" i="1">
              <a:solidFill>
                <a:srgbClr val="1E4191"/>
              </a:solidFill>
              <a:latin typeface="Gill Sans"/>
              <a:ea typeface="Gill Sans"/>
              <a:cs typeface="Gill Sans"/>
              <a:sym typeface="Gill Sans"/>
            </a:endParaRPr>
          </a:p>
          <a:p>
            <a:pPr marL="457200" lvl="0" indent="-393700" algn="l" rtl="0">
              <a:lnSpc>
                <a:spcPct val="98181"/>
              </a:lnSpc>
              <a:spcBef>
                <a:spcPts val="0"/>
              </a:spcBef>
              <a:spcAft>
                <a:spcPts val="0"/>
              </a:spcAft>
              <a:buClr>
                <a:srgbClr val="1E4191"/>
              </a:buClr>
              <a:buSzPts val="2600"/>
              <a:buFont typeface="Gill Sans"/>
              <a:buChar char="●"/>
            </a:pPr>
            <a:r>
              <a:rPr lang="nl-NL" sz="2600" i="1">
                <a:solidFill>
                  <a:srgbClr val="1E4191"/>
                </a:solidFill>
                <a:latin typeface="Gill Sans"/>
                <a:ea typeface="Gill Sans"/>
                <a:cs typeface="Gill Sans"/>
                <a:sym typeface="Gill Sans"/>
              </a:rPr>
              <a:t>Frits van Lingen: voorzitter en vervanging veld 3 en 4</a:t>
            </a:r>
            <a:endParaRPr sz="2600" i="1">
              <a:solidFill>
                <a:srgbClr val="1E4191"/>
              </a:solidFill>
              <a:latin typeface="Gill Sans"/>
              <a:ea typeface="Gill Sans"/>
              <a:cs typeface="Gill Sans"/>
              <a:sym typeface="Gill Sans"/>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943250ef9e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53" name="Google Shape;353;g1943250ef9e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54" name="Google Shape;354;g1943250ef9e_0_0"/>
          <p:cNvSpPr/>
          <p:nvPr/>
        </p:nvSpPr>
        <p:spPr>
          <a:xfrm>
            <a:off x="0" y="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55" name="Google Shape;355;g1943250ef9e_0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6" name="Google Shape;356;g1943250ef9e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57" name="Google Shape;357;g1943250ef9e_0_0"/>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GEDRAG - SAMEN VOORDAAN</a:t>
            </a:r>
            <a:endParaRPr sz="4400" b="1">
              <a:solidFill>
                <a:schemeClr val="lt1"/>
              </a:solidFill>
              <a:latin typeface="Gill Sans"/>
              <a:ea typeface="Gill Sans"/>
              <a:cs typeface="Gill Sans"/>
              <a:sym typeface="Gill Sans"/>
            </a:endParaRPr>
          </a:p>
        </p:txBody>
      </p:sp>
      <p:sp>
        <p:nvSpPr>
          <p:cNvPr id="358" name="Google Shape;358;g1943250ef9e_0_0"/>
          <p:cNvSpPr txBox="1"/>
          <p:nvPr/>
        </p:nvSpPr>
        <p:spPr>
          <a:xfrm>
            <a:off x="769800" y="1690825"/>
            <a:ext cx="114783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bewegen</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afval scheiden: met behulp van opvallende afvalbakken. </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op de fiets komen</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stimuleren om de juiste dingen te eten. Zonder freaky te worden. </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groene ideeën verzamelen tijdens de jaarlijkse Voordaan jeugd groen challenge</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Samen</a:t>
            </a:r>
            <a:r>
              <a:rPr lang="nl-NL" sz="1800">
                <a:solidFill>
                  <a:schemeClr val="lt1"/>
                </a:solidFill>
                <a:latin typeface="Gill Sans"/>
                <a:ea typeface="Gill Sans"/>
                <a:cs typeface="Gill Sans"/>
                <a:sym typeface="Gill Sans"/>
              </a:rPr>
              <a:t> met sponsoren Voordaans gedrag zichtbaar maken bij leden en bezoekers: Watertap, laadpunten, bijenkast, etc </a:t>
            </a:r>
            <a:endParaRPr sz="1800">
              <a:solidFill>
                <a:schemeClr val="lt1"/>
              </a:solidFill>
              <a:latin typeface="Gill Sans"/>
              <a:ea typeface="Gill Sans"/>
              <a:cs typeface="Gill Sans"/>
              <a:sym typeface="Gill Sans"/>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nl-NL" sz="1800" b="1">
                <a:solidFill>
                  <a:schemeClr val="lt1"/>
                </a:solidFill>
                <a:latin typeface="Calibri"/>
                <a:ea typeface="Calibri"/>
                <a:cs typeface="Calibri"/>
                <a:sym typeface="Calibri"/>
              </a:rPr>
              <a:t>Samen</a:t>
            </a:r>
            <a:r>
              <a:rPr lang="nl-NL" sz="1800">
                <a:solidFill>
                  <a:schemeClr val="lt1"/>
                </a:solidFill>
                <a:latin typeface="Calibri"/>
                <a:ea typeface="Calibri"/>
                <a:cs typeface="Calibri"/>
                <a:sym typeface="Calibri"/>
              </a:rPr>
              <a:t> met de gemeente &amp; partners praten over onze uitdagingen. Samen kunnen we meer.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94a023c45c_2_3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64" name="Google Shape;364;g194a023c45c_2_3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65" name="Google Shape;365;g194a023c45c_2_33"/>
          <p:cNvSpPr/>
          <p:nvPr/>
        </p:nvSpPr>
        <p:spPr>
          <a:xfrm>
            <a:off x="0" y="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66" name="Google Shape;366;g194a023c45c_2_33"/>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7" name="Google Shape;367;g194a023c45c_2_33"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68" name="Google Shape;368;g194a023c45c_2_33"/>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Bruto investering 2022-2023</a:t>
            </a:r>
            <a:endParaRPr sz="4400" b="1">
              <a:solidFill>
                <a:schemeClr val="lt1"/>
              </a:solidFill>
              <a:latin typeface="Gill Sans"/>
              <a:ea typeface="Gill Sans"/>
              <a:cs typeface="Gill Sans"/>
              <a:sym typeface="Gill Sans"/>
            </a:endParaRPr>
          </a:p>
        </p:txBody>
      </p:sp>
      <p:sp>
        <p:nvSpPr>
          <p:cNvPr id="369" name="Google Shape;369;g194a023c45c_2_33"/>
          <p:cNvSpPr txBox="1"/>
          <p:nvPr/>
        </p:nvSpPr>
        <p:spPr>
          <a:xfrm>
            <a:off x="769800" y="1564850"/>
            <a:ext cx="106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70" name="Google Shape;370;g194a023c45c_2_33"/>
          <p:cNvGraphicFramePr/>
          <p:nvPr/>
        </p:nvGraphicFramePr>
        <p:xfrm>
          <a:off x="908269" y="1564847"/>
          <a:ext cx="3000000" cy="3000000"/>
        </p:xfrm>
        <a:graphic>
          <a:graphicData uri="http://schemas.openxmlformats.org/drawingml/2006/table">
            <a:tbl>
              <a:tblPr firstRow="1" bandRow="1">
                <a:noFill/>
                <a:tableStyleId>{5C9E2EFC-07F5-4F59-913C-688D3C239453}</a:tableStyleId>
              </a:tblPr>
              <a:tblGrid>
                <a:gridCol w="2643575">
                  <a:extLst>
                    <a:ext uri="{9D8B030D-6E8A-4147-A177-3AD203B41FA5}">
                      <a16:colId xmlns:a16="http://schemas.microsoft.com/office/drawing/2014/main" val="20000"/>
                    </a:ext>
                  </a:extLst>
                </a:gridCol>
                <a:gridCol w="4723500">
                  <a:extLst>
                    <a:ext uri="{9D8B030D-6E8A-4147-A177-3AD203B41FA5}">
                      <a16:colId xmlns:a16="http://schemas.microsoft.com/office/drawing/2014/main" val="20001"/>
                    </a:ext>
                  </a:extLst>
                </a:gridCol>
                <a:gridCol w="2718375">
                  <a:extLst>
                    <a:ext uri="{9D8B030D-6E8A-4147-A177-3AD203B41FA5}">
                      <a16:colId xmlns:a16="http://schemas.microsoft.com/office/drawing/2014/main" val="20002"/>
                    </a:ext>
                  </a:extLst>
                </a:gridCol>
              </a:tblGrid>
              <a:tr h="607225">
                <a:tc>
                  <a:txBody>
                    <a:bodyPr/>
                    <a:lstStyle/>
                    <a:p>
                      <a:pPr marL="0" marR="0" lvl="0" indent="0" algn="l" rtl="0">
                        <a:spcBef>
                          <a:spcPts val="0"/>
                        </a:spcBef>
                        <a:spcAft>
                          <a:spcPts val="0"/>
                        </a:spcAft>
                        <a:buNone/>
                      </a:pPr>
                      <a:r>
                        <a:rPr lang="nl-NL" sz="2000" b="1" u="none" strike="noStrike" cap="none">
                          <a:solidFill>
                            <a:schemeClr val="lt1"/>
                          </a:solidFill>
                          <a:latin typeface="Calibri"/>
                          <a:ea typeface="Calibri"/>
                          <a:cs typeface="Calibri"/>
                          <a:sym typeface="Calibri"/>
                        </a:rPr>
                        <a:t>Investering 22-23</a:t>
                      </a:r>
                      <a:endParaRPr/>
                    </a:p>
                  </a:txBody>
                  <a:tcPr marL="9525" marR="9525" marT="9525" marB="0" anchor="b"/>
                </a:tc>
                <a:tc>
                  <a:txBody>
                    <a:bodyPr/>
                    <a:lstStyle/>
                    <a:p>
                      <a:pPr marL="0" marR="0" lvl="0" indent="0" algn="l" rtl="0">
                        <a:spcBef>
                          <a:spcPts val="0"/>
                        </a:spcBef>
                        <a:spcAft>
                          <a:spcPts val="0"/>
                        </a:spcAft>
                        <a:buNone/>
                      </a:pPr>
                      <a:r>
                        <a:rPr lang="nl-NL" sz="2000" b="1" u="none" strike="noStrike" cap="none">
                          <a:solidFill>
                            <a:schemeClr val="lt1"/>
                          </a:solidFill>
                          <a:latin typeface="Calibri"/>
                          <a:ea typeface="Calibri"/>
                          <a:cs typeface="Calibri"/>
                          <a:sym typeface="Calibri"/>
                        </a:rPr>
                        <a:t>omschrijving</a:t>
                      </a:r>
                      <a:endParaRPr/>
                    </a:p>
                  </a:txBody>
                  <a:tcPr marL="9525" marR="9525" marT="9525" marB="0" anchor="b"/>
                </a:tc>
                <a:tc>
                  <a:txBody>
                    <a:bodyPr/>
                    <a:lstStyle/>
                    <a:p>
                      <a:pPr marL="0" marR="0" lvl="0" indent="0" algn="l" rtl="0">
                        <a:spcBef>
                          <a:spcPts val="0"/>
                        </a:spcBef>
                        <a:spcAft>
                          <a:spcPts val="0"/>
                        </a:spcAft>
                        <a:buNone/>
                      </a:pPr>
                      <a:r>
                        <a:rPr lang="nl-NL" sz="2000" b="1" u="none" strike="noStrike" cap="none">
                          <a:solidFill>
                            <a:schemeClr val="lt1"/>
                          </a:solidFill>
                          <a:latin typeface="Calibri"/>
                          <a:ea typeface="Calibri"/>
                          <a:cs typeface="Calibri"/>
                          <a:sym typeface="Calibri"/>
                        </a:rPr>
                        <a:t> Bedrag </a:t>
                      </a:r>
                      <a:endParaRPr/>
                    </a:p>
                  </a:txBody>
                  <a:tcPr marL="9525" marR="9525" marT="9525" marB="0" anchor="b"/>
                </a:tc>
                <a:extLst>
                  <a:ext uri="{0D108BD9-81ED-4DB2-BD59-A6C34878D82A}">
                    <a16:rowId xmlns:a16="http://schemas.microsoft.com/office/drawing/2014/main" val="10000"/>
                  </a:ext>
                </a:extLst>
              </a:tr>
              <a:tr h="415000">
                <a:tc>
                  <a:txBody>
                    <a:bodyPr/>
                    <a:lstStyle/>
                    <a:p>
                      <a:pPr marL="0" marR="0" lvl="0" indent="0" algn="l" rtl="0">
                        <a:spcBef>
                          <a:spcPts val="0"/>
                        </a:spcBef>
                        <a:spcAft>
                          <a:spcPts val="0"/>
                        </a:spcAft>
                        <a:buNone/>
                      </a:pPr>
                      <a:r>
                        <a:rPr lang="nl-NL" sz="1600" b="0" u="none" strike="noStrike" cap="none">
                          <a:solidFill>
                            <a:srgbClr val="000000"/>
                          </a:solidFill>
                        </a:rPr>
                        <a:t>LED verlichting incl. BTW</a:t>
                      </a:r>
                      <a:endParaRPr sz="1600" b="0" i="0"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Vervanging verlichting velden 1, 3  en Thijs Linsenveld</a:t>
                      </a:r>
                      <a:endParaRPr sz="1600" b="0" i="1"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 €        75.000* </a:t>
                      </a:r>
                      <a:endParaRPr sz="1600" b="0" i="0" u="none" strike="noStrike" cap="none">
                        <a:solidFill>
                          <a:srgbClr val="000000"/>
                        </a:solidFill>
                        <a:latin typeface="Gill Sans"/>
                        <a:ea typeface="Gill Sans"/>
                        <a:cs typeface="Gill Sans"/>
                        <a:sym typeface="Gill Sans"/>
                      </a:endParaRPr>
                    </a:p>
                  </a:txBody>
                  <a:tcPr marL="9525" marR="9525" marT="9525" marB="0" anchor="ctr"/>
                </a:tc>
                <a:extLst>
                  <a:ext uri="{0D108BD9-81ED-4DB2-BD59-A6C34878D82A}">
                    <a16:rowId xmlns:a16="http://schemas.microsoft.com/office/drawing/2014/main" val="10001"/>
                  </a:ext>
                </a:extLst>
              </a:tr>
              <a:tr h="418000">
                <a:tc>
                  <a:txBody>
                    <a:bodyPr/>
                    <a:lstStyle/>
                    <a:p>
                      <a:pPr marL="0" marR="0" lvl="0" indent="0" algn="l" rtl="0">
                        <a:spcBef>
                          <a:spcPts val="0"/>
                        </a:spcBef>
                        <a:spcAft>
                          <a:spcPts val="0"/>
                        </a:spcAft>
                        <a:buNone/>
                      </a:pPr>
                      <a:r>
                        <a:rPr lang="nl-NL" sz="1600" b="0" u="none" strike="noStrike" cap="none">
                          <a:solidFill>
                            <a:srgbClr val="000000"/>
                          </a:solidFill>
                        </a:rPr>
                        <a:t>PVT verwarmingspanelen</a:t>
                      </a:r>
                      <a:endParaRPr sz="1600" b="0" i="0"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Opwarming boiler en verwarming</a:t>
                      </a:r>
                      <a:endParaRPr sz="1600" b="0" i="1"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 €        25.000 </a:t>
                      </a:r>
                      <a:endParaRPr sz="1600" b="0" i="0" u="none" strike="noStrike" cap="none">
                        <a:solidFill>
                          <a:srgbClr val="000000"/>
                        </a:solidFill>
                        <a:latin typeface="Gill Sans"/>
                        <a:ea typeface="Gill Sans"/>
                        <a:cs typeface="Gill Sans"/>
                        <a:sym typeface="Gill Sans"/>
                      </a:endParaRPr>
                    </a:p>
                  </a:txBody>
                  <a:tcPr marL="9525" marR="9525" marT="9525" marB="0" anchor="ctr"/>
                </a:tc>
                <a:extLst>
                  <a:ext uri="{0D108BD9-81ED-4DB2-BD59-A6C34878D82A}">
                    <a16:rowId xmlns:a16="http://schemas.microsoft.com/office/drawing/2014/main" val="10002"/>
                  </a:ext>
                </a:extLst>
              </a:tr>
              <a:tr h="396000">
                <a:tc>
                  <a:txBody>
                    <a:bodyPr/>
                    <a:lstStyle/>
                    <a:p>
                      <a:pPr marL="0" marR="0" lvl="0" indent="0" algn="l" rtl="0">
                        <a:spcBef>
                          <a:spcPts val="0"/>
                        </a:spcBef>
                        <a:spcAft>
                          <a:spcPts val="0"/>
                        </a:spcAft>
                        <a:buNone/>
                      </a:pPr>
                      <a:r>
                        <a:rPr lang="nl-NL" sz="1600" b="0" u="none" strike="noStrike" cap="none">
                          <a:solidFill>
                            <a:srgbClr val="000000"/>
                          </a:solidFill>
                          <a:latin typeface="Calibri"/>
                          <a:ea typeface="Calibri"/>
                          <a:cs typeface="Calibri"/>
                          <a:sym typeface="Calibri"/>
                        </a:rPr>
                        <a:t>Warmwater boiler clubhuis</a:t>
                      </a:r>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latin typeface="Calibri"/>
                          <a:ea typeface="Calibri"/>
                          <a:cs typeface="Calibri"/>
                          <a:sym typeface="Calibri"/>
                        </a:rPr>
                        <a:t>Douchwater duurzaam verwarmen</a:t>
                      </a:r>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latin typeface="Calibri"/>
                          <a:ea typeface="Calibri"/>
                          <a:cs typeface="Calibri"/>
                          <a:sym typeface="Calibri"/>
                        </a:rPr>
                        <a:t> €          7.500 </a:t>
                      </a:r>
                      <a:endParaRPr sz="1600" b="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77025">
                <a:tc>
                  <a:txBody>
                    <a:bodyPr/>
                    <a:lstStyle/>
                    <a:p>
                      <a:pPr marL="0" marR="0" lvl="0" indent="0" algn="l" rtl="0">
                        <a:spcBef>
                          <a:spcPts val="0"/>
                        </a:spcBef>
                        <a:spcAft>
                          <a:spcPts val="0"/>
                        </a:spcAft>
                        <a:buNone/>
                      </a:pPr>
                      <a:r>
                        <a:rPr lang="nl-NL" sz="1600" b="0" u="none" strike="noStrike" cap="none">
                          <a:solidFill>
                            <a:srgbClr val="000000"/>
                          </a:solidFill>
                        </a:rPr>
                        <a:t>Bouw vriescel</a:t>
                      </a:r>
                      <a:endParaRPr sz="1600" b="0" i="0"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Vervanging 5 vrieskisten</a:t>
                      </a:r>
                      <a:endParaRPr sz="1600" b="0" i="1" u="none" strike="noStrike" cap="none">
                        <a:solidFill>
                          <a:srgbClr val="000000"/>
                        </a:solidFill>
                        <a:latin typeface="Gill Sans"/>
                        <a:ea typeface="Gill Sans"/>
                        <a:cs typeface="Gill Sans"/>
                        <a:sym typeface="Gill Sans"/>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rPr>
                        <a:t> €        18.150 </a:t>
                      </a:r>
                      <a:endParaRPr sz="1600" b="0" i="0" u="none" strike="noStrike" cap="none">
                        <a:solidFill>
                          <a:srgbClr val="000000"/>
                        </a:solidFill>
                        <a:latin typeface="Gill Sans"/>
                        <a:ea typeface="Gill Sans"/>
                        <a:cs typeface="Gill Sans"/>
                        <a:sym typeface="Gill Sans"/>
                      </a:endParaRPr>
                    </a:p>
                  </a:txBody>
                  <a:tcPr marL="9525" marR="9525" marT="9525" marB="0" anchor="ctr"/>
                </a:tc>
                <a:extLst>
                  <a:ext uri="{0D108BD9-81ED-4DB2-BD59-A6C34878D82A}">
                    <a16:rowId xmlns:a16="http://schemas.microsoft.com/office/drawing/2014/main" val="10004"/>
                  </a:ext>
                </a:extLst>
              </a:tr>
              <a:tr h="503025">
                <a:tc>
                  <a:txBody>
                    <a:bodyPr/>
                    <a:lstStyle/>
                    <a:p>
                      <a:pPr marL="0" marR="0" lvl="0" indent="0" algn="l" rtl="0">
                        <a:spcBef>
                          <a:spcPts val="0"/>
                        </a:spcBef>
                        <a:spcAft>
                          <a:spcPts val="0"/>
                        </a:spcAft>
                        <a:buNone/>
                      </a:pPr>
                      <a:r>
                        <a:rPr lang="nl-NL" sz="1600" b="0" i="0" u="none" strike="noStrike" cap="none">
                          <a:solidFill>
                            <a:srgbClr val="000000"/>
                          </a:solidFill>
                          <a:latin typeface="Gill Sans"/>
                          <a:ea typeface="Gill Sans"/>
                          <a:cs typeface="Gill Sans"/>
                          <a:sym typeface="Gill Sans"/>
                        </a:rPr>
                        <a:t>Keuken op elektra</a:t>
                      </a:r>
                      <a:endParaRPr/>
                    </a:p>
                  </a:txBody>
                  <a:tcPr marL="9525" marR="9525" marT="9525" marB="0" anchor="ctr"/>
                </a:tc>
                <a:tc>
                  <a:txBody>
                    <a:bodyPr/>
                    <a:lstStyle/>
                    <a:p>
                      <a:pPr marL="0" marR="0" lvl="0" indent="0" algn="l" rtl="0">
                        <a:spcBef>
                          <a:spcPts val="0"/>
                        </a:spcBef>
                        <a:spcAft>
                          <a:spcPts val="0"/>
                        </a:spcAft>
                        <a:buNone/>
                      </a:pPr>
                      <a:r>
                        <a:rPr lang="nl-NL" sz="1600" b="0" u="none" strike="noStrike" cap="none">
                          <a:solidFill>
                            <a:srgbClr val="000000"/>
                          </a:solidFill>
                          <a:latin typeface="Calibri"/>
                          <a:ea typeface="Calibri"/>
                          <a:cs typeface="Calibri"/>
                          <a:sym typeface="Calibri"/>
                        </a:rPr>
                        <a:t>Vervanging 3 frituren; fornuis en 2pits gasstel en aanleg nieuwe groep</a:t>
                      </a:r>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600"/>
                        <a:buFont typeface="Calibri"/>
                        <a:buNone/>
                      </a:pPr>
                      <a:r>
                        <a:rPr lang="nl-NL" sz="1600" b="0" u="none" strike="noStrike" cap="none">
                          <a:solidFill>
                            <a:srgbClr val="000000"/>
                          </a:solidFill>
                        </a:rPr>
                        <a:t> €        30.000</a:t>
                      </a:r>
                      <a:endParaRPr sz="1600" b="0" i="0" u="none" strike="noStrike" cap="none">
                        <a:solidFill>
                          <a:srgbClr val="000000"/>
                        </a:solidFill>
                        <a:latin typeface="Gill Sans"/>
                        <a:ea typeface="Gill Sans"/>
                        <a:cs typeface="Gill Sans"/>
                        <a:sym typeface="Gill Sans"/>
                      </a:endParaRPr>
                    </a:p>
                    <a:p>
                      <a:pPr marL="0" marR="0" lvl="0" indent="0" algn="l" rtl="0">
                        <a:spcBef>
                          <a:spcPts val="0"/>
                        </a:spcBef>
                        <a:spcAft>
                          <a:spcPts val="0"/>
                        </a:spcAft>
                        <a:buNone/>
                      </a:pPr>
                      <a:endParaRPr sz="1600" b="0" i="0" u="none" strike="noStrike" cap="none">
                        <a:solidFill>
                          <a:srgbClr val="000000"/>
                        </a:solidFill>
                        <a:latin typeface="Gill Sans"/>
                        <a:ea typeface="Gill Sans"/>
                        <a:cs typeface="Gill Sans"/>
                        <a:sym typeface="Gill Sans"/>
                      </a:endParaRPr>
                    </a:p>
                  </a:txBody>
                  <a:tcPr marL="9525" marR="9525" marT="9525" marB="0" anchor="ctr"/>
                </a:tc>
                <a:extLst>
                  <a:ext uri="{0D108BD9-81ED-4DB2-BD59-A6C34878D82A}">
                    <a16:rowId xmlns:a16="http://schemas.microsoft.com/office/drawing/2014/main" val="10005"/>
                  </a:ext>
                </a:extLst>
              </a:tr>
              <a:tr h="503025">
                <a:tc>
                  <a:txBody>
                    <a:bodyPr/>
                    <a:lstStyle/>
                    <a:p>
                      <a:pPr marL="0" marR="0" lvl="0" indent="0" algn="l" rtl="0">
                        <a:spcBef>
                          <a:spcPts val="0"/>
                        </a:spcBef>
                        <a:spcAft>
                          <a:spcPts val="0"/>
                        </a:spcAft>
                        <a:buNone/>
                      </a:pPr>
                      <a:r>
                        <a:rPr lang="nl-NL" sz="1600" b="0" i="0" u="none" strike="noStrike" cap="none">
                          <a:solidFill>
                            <a:srgbClr val="000000"/>
                          </a:solidFill>
                          <a:latin typeface="Gill Sans"/>
                          <a:ea typeface="Gill Sans"/>
                          <a:cs typeface="Gill Sans"/>
                          <a:sym typeface="Gill Sans"/>
                        </a:rPr>
                        <a:t>Totaal bruto</a:t>
                      </a:r>
                      <a:endParaRPr/>
                    </a:p>
                  </a:txBody>
                  <a:tcPr marL="9525" marR="9525" marT="9525" marB="0" anchor="ctr"/>
                </a:tc>
                <a:tc>
                  <a:txBody>
                    <a:bodyPr/>
                    <a:lstStyle/>
                    <a:p>
                      <a:pPr marL="0" marR="0" lvl="0" indent="0" algn="l" rtl="0">
                        <a:spcBef>
                          <a:spcPts val="0"/>
                        </a:spcBef>
                        <a:spcAft>
                          <a:spcPts val="0"/>
                        </a:spcAft>
                        <a:buNone/>
                      </a:pPr>
                      <a:endParaRPr sz="1600" b="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l" rtl="0">
                        <a:spcBef>
                          <a:spcPts val="0"/>
                        </a:spcBef>
                        <a:spcAft>
                          <a:spcPts val="0"/>
                        </a:spcAft>
                        <a:buNone/>
                      </a:pPr>
                      <a:r>
                        <a:rPr lang="nl-NL" sz="1600" b="0" i="0" u="none" strike="noStrike" cap="none">
                          <a:solidFill>
                            <a:srgbClr val="000000"/>
                          </a:solidFill>
                          <a:latin typeface="Gill Sans"/>
                          <a:ea typeface="Gill Sans"/>
                          <a:cs typeface="Gill Sans"/>
                          <a:sym typeface="Gill Sans"/>
                        </a:rPr>
                        <a:t> €     159.650</a:t>
                      </a:r>
                      <a:endParaRPr sz="1600" b="0" i="0" u="none" strike="noStrike" cap="none">
                        <a:solidFill>
                          <a:srgbClr val="000000"/>
                        </a:solidFill>
                        <a:latin typeface="Gill Sans"/>
                        <a:ea typeface="Gill Sans"/>
                        <a:cs typeface="Gill Sans"/>
                        <a:sym typeface="Gill Sans"/>
                      </a:endParaRPr>
                    </a:p>
                  </a:txBody>
                  <a:tcPr marL="9525" marR="9525" marT="9525"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94a023c45c_2_6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76" name="Google Shape;376;g194a023c45c_2_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77" name="Google Shape;377;g194a023c45c_2_60"/>
          <p:cNvSpPr/>
          <p:nvPr/>
        </p:nvSpPr>
        <p:spPr>
          <a:xfrm>
            <a:off x="0" y="1"/>
            <a:ext cx="12192000" cy="61176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78" name="Google Shape;378;g194a023c45c_2_6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9" name="Google Shape;379;g194a023c45c_2_6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80" name="Google Shape;380;g194a023c45c_2_60"/>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VERVOLGSTAPPEN</a:t>
            </a:r>
            <a:endParaRPr sz="4400" b="1">
              <a:solidFill>
                <a:schemeClr val="lt1"/>
              </a:solidFill>
              <a:latin typeface="Gill Sans"/>
              <a:ea typeface="Gill Sans"/>
              <a:cs typeface="Gill Sans"/>
              <a:sym typeface="Gill Sans"/>
            </a:endParaRPr>
          </a:p>
        </p:txBody>
      </p:sp>
      <p:sp>
        <p:nvSpPr>
          <p:cNvPr id="381" name="Google Shape;381;g194a023c45c_2_60"/>
          <p:cNvSpPr txBox="1"/>
          <p:nvPr/>
        </p:nvSpPr>
        <p:spPr>
          <a:xfrm>
            <a:off x="769800" y="1564850"/>
            <a:ext cx="10652400" cy="36942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50000"/>
              </a:lnSpc>
              <a:spcBef>
                <a:spcPts val="0"/>
              </a:spcBef>
              <a:spcAft>
                <a:spcPts val="0"/>
              </a:spcAft>
              <a:buClr>
                <a:schemeClr val="lt1"/>
              </a:buClr>
              <a:buSzPts val="1800"/>
              <a:buFont typeface="Calibri"/>
              <a:buChar char="-"/>
            </a:pPr>
            <a:r>
              <a:rPr lang="nl-NL" sz="1800">
                <a:solidFill>
                  <a:schemeClr val="lt1"/>
                </a:solidFill>
                <a:latin typeface="Gill Sans"/>
                <a:ea typeface="Gill Sans"/>
                <a:cs typeface="Gill Sans"/>
                <a:sym typeface="Gill Sans"/>
              </a:rPr>
              <a:t>Contact sponsorcommissie over te verkopen duurzame proposities</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Contact met gemeente over hoe we kunnen samenwerken</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Actief communiceren naar de leden &amp; bezoekers op het complex &amp; op socials</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Dashboard bouwen en dat zichtbaar tonen in clubhuis (Co2, Euro’s, Vergroening &amp; gedrag)</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Roadmap vertalen naar concrete projecten die door commissies kunnen worden opgepakt (stappenplan)</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Duurzame mindset actief laden onder Samen Voordaan: Samen vergroenen we Voordaan</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r>
              <a:rPr lang="nl-NL" sz="1800">
                <a:solidFill>
                  <a:schemeClr val="lt1"/>
                </a:solidFill>
                <a:latin typeface="Gill Sans"/>
                <a:ea typeface="Gill Sans"/>
                <a:cs typeface="Gill Sans"/>
                <a:sym typeface="Gill Sans"/>
              </a:rPr>
              <a:t>Meldpunt voor duurzame ideeën in het clubhuis &amp; digitaal</a:t>
            </a:r>
            <a:endParaRPr sz="1800">
              <a:solidFill>
                <a:schemeClr val="lt1"/>
              </a:solidFill>
              <a:latin typeface="Gill Sans"/>
              <a:ea typeface="Gill Sans"/>
              <a:cs typeface="Gill Sans"/>
              <a:sym typeface="Gill Sans"/>
            </a:endParaRPr>
          </a:p>
          <a:p>
            <a:pPr marL="457200" marR="0" lvl="0" indent="-342900" algn="l" rtl="0">
              <a:lnSpc>
                <a:spcPct val="150000"/>
              </a:lnSpc>
              <a:spcBef>
                <a:spcPts val="0"/>
              </a:spcBef>
              <a:spcAft>
                <a:spcPts val="0"/>
              </a:spcAft>
              <a:buClr>
                <a:schemeClr val="lt1"/>
              </a:buClr>
              <a:buSzPts val="1800"/>
              <a:buFont typeface="Gill Sans"/>
              <a:buChar char="-"/>
            </a:pPr>
            <a:endParaRPr sz="1800">
              <a:solidFill>
                <a:schemeClr val="lt1"/>
              </a:solidFill>
              <a:latin typeface="Gill Sans"/>
              <a:ea typeface="Gill Sans"/>
              <a:cs typeface="Gill Sans"/>
              <a:sym typeface="Gill Sans"/>
            </a:endParaRPr>
          </a:p>
          <a:p>
            <a:pPr marL="457200" marR="0" lvl="0" indent="0" algn="l" rtl="0">
              <a:lnSpc>
                <a:spcPct val="115000"/>
              </a:lnSpc>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87" name="Google Shape;38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88" name="Google Shape;388;p10"/>
          <p:cNvSpPr/>
          <p:nvPr/>
        </p:nvSpPr>
        <p:spPr>
          <a:xfrm>
            <a:off x="0" y="1"/>
            <a:ext cx="12192000" cy="6117552"/>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nl-NL" sz="1800">
                <a:solidFill>
                  <a:schemeClr val="lt1"/>
                </a:solidFill>
                <a:latin typeface="Calibri"/>
                <a:ea typeface="Calibri"/>
                <a:cs typeface="Calibri"/>
                <a:sym typeface="Calibri"/>
              </a:rPr>
            </a:br>
            <a:br>
              <a:rPr lang="nl-NL"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389" name="Google Shape;389;p10"/>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1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391" name="Google Shape;391;p10"/>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chemeClr val="lt1"/>
                </a:solidFill>
                <a:latin typeface="Gill Sans"/>
                <a:ea typeface="Gill Sans"/>
                <a:cs typeface="Gill Sans"/>
                <a:sym typeface="Gill Sans"/>
              </a:rPr>
              <a:t>DUURZAAMHEID IS LEUK!</a:t>
            </a:r>
            <a:endParaRPr sz="4400" b="1">
              <a:solidFill>
                <a:schemeClr val="lt1"/>
              </a:solidFill>
              <a:latin typeface="Gill Sans"/>
              <a:ea typeface="Gill Sans"/>
              <a:cs typeface="Gill Sans"/>
              <a:sym typeface="Gill Sans"/>
            </a:endParaRPr>
          </a:p>
        </p:txBody>
      </p:sp>
      <p:sp>
        <p:nvSpPr>
          <p:cNvPr id="392" name="Google Shape;392;p10"/>
          <p:cNvSpPr txBox="1"/>
          <p:nvPr/>
        </p:nvSpPr>
        <p:spPr>
          <a:xfrm>
            <a:off x="174391" y="5137956"/>
            <a:ext cx="32272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GEDRAG</a:t>
            </a:r>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 doet de club</a:t>
            </a:r>
            <a:endParaRPr/>
          </a:p>
          <a:p>
            <a:pPr marL="0" marR="0" lvl="0" indent="0" algn="l" rtl="0">
              <a:spcBef>
                <a:spcPts val="0"/>
              </a:spcBef>
              <a:spcAft>
                <a:spcPts val="0"/>
              </a:spcAft>
              <a:buNone/>
            </a:pPr>
            <a:r>
              <a:rPr lang="nl-NL" sz="1800" b="1">
                <a:solidFill>
                  <a:schemeClr val="lt1"/>
                </a:solidFill>
                <a:latin typeface="Gill Sans"/>
                <a:ea typeface="Gill Sans"/>
                <a:cs typeface="Gill Sans"/>
                <a:sym typeface="Gill Sans"/>
              </a:rPr>
              <a:t>Wat kan je zelf doen</a:t>
            </a:r>
            <a:endParaRPr sz="1800" b="1">
              <a:solidFill>
                <a:schemeClr val="lt1"/>
              </a:solidFill>
              <a:latin typeface="Gill Sans"/>
              <a:ea typeface="Gill Sans"/>
              <a:cs typeface="Gill Sans"/>
              <a:sym typeface="Gill Sans"/>
            </a:endParaRPr>
          </a:p>
        </p:txBody>
      </p:sp>
      <p:sp>
        <p:nvSpPr>
          <p:cNvPr id="393" name="Google Shape;393;p10"/>
          <p:cNvSpPr txBox="1"/>
          <p:nvPr/>
        </p:nvSpPr>
        <p:spPr>
          <a:xfrm>
            <a:off x="914400" y="2323125"/>
            <a:ext cx="94488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nl-NL" sz="3000" b="1">
                <a:solidFill>
                  <a:schemeClr val="lt1"/>
                </a:solidFill>
                <a:latin typeface="Gill Sans"/>
                <a:ea typeface="Gill Sans"/>
                <a:cs typeface="Gill Sans"/>
                <a:sym typeface="Gill Sans"/>
              </a:rPr>
              <a:t>Heb je ideeën of vragen?</a:t>
            </a:r>
            <a:endParaRPr sz="3000" b="1">
              <a:solidFill>
                <a:schemeClr val="lt1"/>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endParaRPr sz="3000" b="1">
              <a:solidFill>
                <a:schemeClr val="lt1"/>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r>
              <a:rPr lang="nl-NL" sz="3000" b="1">
                <a:solidFill>
                  <a:schemeClr val="lt1"/>
                </a:solidFill>
                <a:latin typeface="Gill Sans"/>
                <a:ea typeface="Gill Sans"/>
                <a:cs typeface="Gill Sans"/>
                <a:sym typeface="Gill Sans"/>
              </a:rPr>
              <a:t>mail ons op duurzaam@voordaan.nl</a:t>
            </a:r>
            <a:endParaRPr sz="3000" b="1">
              <a:solidFill>
                <a:schemeClr val="lt1"/>
              </a:solidFill>
              <a:latin typeface="Gill Sans"/>
              <a:ea typeface="Gill Sans"/>
              <a:cs typeface="Gill Sans"/>
              <a:sym typeface="Gill Sans"/>
            </a:endParaRPr>
          </a:p>
          <a:p>
            <a:pPr marL="457200" marR="0" lvl="0" indent="0" algn="ctr" rtl="0">
              <a:spcBef>
                <a:spcPts val="0"/>
              </a:spcBef>
              <a:spcAft>
                <a:spcPts val="0"/>
              </a:spcAft>
              <a:buNone/>
            </a:pPr>
            <a:endParaRPr sz="3000" u="sng">
              <a:solidFill>
                <a:schemeClr val="lt1"/>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1"/>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9" name="Google Shape;399;p11"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400" name="Google Shape;400;p11"/>
          <p:cNvSpPr/>
          <p:nvPr/>
        </p:nvSpPr>
        <p:spPr>
          <a:xfrm flipH="1">
            <a:off x="216503" y="1649432"/>
            <a:ext cx="11487889" cy="4345995"/>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01" name="Google Shape;401;p11"/>
          <p:cNvSpPr txBox="1"/>
          <p:nvPr/>
        </p:nvSpPr>
        <p:spPr>
          <a:xfrm>
            <a:off x="394270" y="211538"/>
            <a:ext cx="4638352" cy="495392"/>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AMBITIE</a:t>
            </a:r>
            <a:endParaRPr sz="1800">
              <a:solidFill>
                <a:srgbClr val="243588"/>
              </a:solidFill>
              <a:latin typeface="Gill Sans"/>
              <a:ea typeface="Gill Sans"/>
              <a:cs typeface="Gill Sans"/>
              <a:sym typeface="Gill Sans"/>
            </a:endParaRPr>
          </a:p>
        </p:txBody>
      </p:sp>
      <p:pic>
        <p:nvPicPr>
          <p:cNvPr id="402" name="Google Shape;402;p11" descr="Markering met effen opvulling"/>
          <p:cNvPicPr preferRelativeResize="0"/>
          <p:nvPr/>
        </p:nvPicPr>
        <p:blipFill rotWithShape="1">
          <a:blip r:embed="rId4">
            <a:alphaModFix/>
          </a:blip>
          <a:srcRect/>
          <a:stretch/>
        </p:blipFill>
        <p:spPr>
          <a:xfrm>
            <a:off x="5419350" y="938775"/>
            <a:ext cx="914400" cy="914400"/>
          </a:xfrm>
          <a:prstGeom prst="rect">
            <a:avLst/>
          </a:prstGeom>
          <a:noFill/>
          <a:ln>
            <a:noFill/>
          </a:ln>
        </p:spPr>
      </p:pic>
      <p:sp>
        <p:nvSpPr>
          <p:cNvPr id="403" name="Google Shape;403;p11"/>
          <p:cNvSpPr txBox="1"/>
          <p:nvPr/>
        </p:nvSpPr>
        <p:spPr>
          <a:xfrm>
            <a:off x="6247362" y="646206"/>
            <a:ext cx="2222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Voordaan is de op een na meest groen gelegen club van NL </a:t>
            </a:r>
            <a:endParaRPr sz="1800">
              <a:solidFill>
                <a:srgbClr val="243588"/>
              </a:solidFill>
              <a:latin typeface="Gill Sans"/>
              <a:ea typeface="Gill Sans"/>
              <a:cs typeface="Gill Sans"/>
              <a:sym typeface="Gill Sans"/>
            </a:endParaRPr>
          </a:p>
        </p:txBody>
      </p:sp>
      <p:sp>
        <p:nvSpPr>
          <p:cNvPr id="404" name="Google Shape;404;p11"/>
          <p:cNvSpPr txBox="1"/>
          <p:nvPr/>
        </p:nvSpPr>
        <p:spPr>
          <a:xfrm>
            <a:off x="6892524" y="3105604"/>
            <a:ext cx="298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Voordaan is met bijna 2000 leden de 13</a:t>
            </a:r>
            <a:r>
              <a:rPr lang="nl-NL" sz="1800" baseline="30000">
                <a:solidFill>
                  <a:srgbClr val="243588"/>
                </a:solidFill>
                <a:latin typeface="Gill Sans"/>
                <a:ea typeface="Gill Sans"/>
                <a:cs typeface="Gill Sans"/>
                <a:sym typeface="Gill Sans"/>
              </a:rPr>
              <a:t>de</a:t>
            </a:r>
            <a:r>
              <a:rPr lang="nl-NL" sz="1800">
                <a:solidFill>
                  <a:srgbClr val="243588"/>
                </a:solidFill>
                <a:latin typeface="Gill Sans"/>
                <a:ea typeface="Gill Sans"/>
                <a:cs typeface="Gill Sans"/>
                <a:sym typeface="Gill Sans"/>
              </a:rPr>
              <a:t> club van NL</a:t>
            </a:r>
            <a:endParaRPr sz="1800">
              <a:solidFill>
                <a:srgbClr val="243588"/>
              </a:solidFill>
              <a:latin typeface="Calibri"/>
              <a:ea typeface="Calibri"/>
              <a:cs typeface="Calibri"/>
              <a:sym typeface="Calibri"/>
            </a:endParaRPr>
          </a:p>
        </p:txBody>
      </p:sp>
      <p:sp>
        <p:nvSpPr>
          <p:cNvPr id="405" name="Google Shape;405;p11"/>
          <p:cNvSpPr txBox="1"/>
          <p:nvPr/>
        </p:nvSpPr>
        <p:spPr>
          <a:xfrm>
            <a:off x="2102983" y="2570214"/>
            <a:ext cx="2757600" cy="6990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a:solidFill>
                  <a:srgbClr val="243588"/>
                </a:solidFill>
                <a:latin typeface="Gill Sans"/>
                <a:ea typeface="Gill Sans"/>
                <a:cs typeface="Gill Sans"/>
                <a:sym typeface="Gill Sans"/>
              </a:rPr>
              <a:t>Voor veel leden is Voordaan een 2</a:t>
            </a:r>
            <a:r>
              <a:rPr lang="nl-NL" sz="1800" baseline="30000">
                <a:solidFill>
                  <a:srgbClr val="243588"/>
                </a:solidFill>
                <a:latin typeface="Gill Sans"/>
                <a:ea typeface="Gill Sans"/>
                <a:cs typeface="Gill Sans"/>
                <a:sym typeface="Gill Sans"/>
              </a:rPr>
              <a:t>e</a:t>
            </a:r>
            <a:r>
              <a:rPr lang="nl-NL" sz="1800">
                <a:solidFill>
                  <a:srgbClr val="243588"/>
                </a:solidFill>
                <a:latin typeface="Gill Sans"/>
                <a:ea typeface="Gill Sans"/>
                <a:cs typeface="Gill Sans"/>
                <a:sym typeface="Gill Sans"/>
              </a:rPr>
              <a:t> thuis</a:t>
            </a:r>
            <a:endParaRPr sz="1800">
              <a:solidFill>
                <a:srgbClr val="243588"/>
              </a:solidFill>
              <a:latin typeface="Gill Sans"/>
              <a:ea typeface="Gill Sans"/>
              <a:cs typeface="Gill Sans"/>
              <a:sym typeface="Gill Sans"/>
            </a:endParaRPr>
          </a:p>
        </p:txBody>
      </p:sp>
      <p:sp>
        <p:nvSpPr>
          <p:cNvPr id="406" name="Google Shape;406;p11"/>
          <p:cNvSpPr txBox="1"/>
          <p:nvPr/>
        </p:nvSpPr>
        <p:spPr>
          <a:xfrm>
            <a:off x="3270164" y="4859907"/>
            <a:ext cx="4713000" cy="10287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b="0">
                <a:solidFill>
                  <a:srgbClr val="243588"/>
                </a:solidFill>
                <a:latin typeface="Gill Sans"/>
                <a:ea typeface="Gill Sans"/>
                <a:cs typeface="Gill Sans"/>
                <a:sym typeface="Gill Sans"/>
              </a:rPr>
              <a:t>We willen niet als club groter groeien ten koste van alles. We willen dat de leden groeien en de club zich toekomstbestendig ontwikkelt.  </a:t>
            </a:r>
            <a:endParaRPr/>
          </a:p>
        </p:txBody>
      </p:sp>
      <p:sp>
        <p:nvSpPr>
          <p:cNvPr id="407" name="Google Shape;407;p11"/>
          <p:cNvSpPr/>
          <p:nvPr/>
        </p:nvSpPr>
        <p:spPr>
          <a:xfrm>
            <a:off x="5494978" y="5812397"/>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08" name="Google Shape;408;p11"/>
          <p:cNvSpPr/>
          <p:nvPr/>
        </p:nvSpPr>
        <p:spPr>
          <a:xfrm rot="-213481" flipH="1">
            <a:off x="1754048" y="3270213"/>
            <a:ext cx="248895" cy="317576"/>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09" name="Google Shape;409;p11"/>
          <p:cNvSpPr/>
          <p:nvPr/>
        </p:nvSpPr>
        <p:spPr>
          <a:xfrm rot="270156">
            <a:off x="7745825" y="1774714"/>
            <a:ext cx="168589" cy="216813"/>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10" name="Google Shape;410;p11"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pic>
        <p:nvPicPr>
          <p:cNvPr id="411" name="Google Shape;411;p11" descr="Logo&#10;&#10;Description automatically generated"/>
          <p:cNvPicPr preferRelativeResize="0"/>
          <p:nvPr/>
        </p:nvPicPr>
        <p:blipFill rotWithShape="1">
          <a:blip r:embed="rId3">
            <a:alphaModFix/>
          </a:blip>
          <a:srcRect/>
          <a:stretch/>
        </p:blipFill>
        <p:spPr>
          <a:xfrm>
            <a:off x="3432975" y="792101"/>
            <a:ext cx="1198100" cy="1207750"/>
          </a:xfrm>
          <a:prstGeom prst="rect">
            <a:avLst/>
          </a:prstGeom>
          <a:noFill/>
          <a:ln>
            <a:noFill/>
          </a:ln>
        </p:spPr>
      </p:pic>
      <p:pic>
        <p:nvPicPr>
          <p:cNvPr id="412" name="Google Shape;412;p11"/>
          <p:cNvPicPr preferRelativeResize="0"/>
          <p:nvPr/>
        </p:nvPicPr>
        <p:blipFill>
          <a:blip r:embed="rId5">
            <a:alphaModFix/>
          </a:blip>
          <a:stretch>
            <a:fillRect/>
          </a:stretch>
        </p:blipFill>
        <p:spPr>
          <a:xfrm>
            <a:off x="5083600" y="2236338"/>
            <a:ext cx="1585900" cy="2240400"/>
          </a:xfrm>
          <a:prstGeom prst="rect">
            <a:avLst/>
          </a:prstGeom>
          <a:noFill/>
          <a:ln>
            <a:noFill/>
          </a:ln>
        </p:spPr>
      </p:pic>
      <p:pic>
        <p:nvPicPr>
          <p:cNvPr id="413" name="Google Shape;413;p11"/>
          <p:cNvPicPr preferRelativeResize="0"/>
          <p:nvPr/>
        </p:nvPicPr>
        <p:blipFill>
          <a:blip r:embed="rId6">
            <a:alphaModFix/>
          </a:blip>
          <a:stretch>
            <a:fillRect/>
          </a:stretch>
        </p:blipFill>
        <p:spPr>
          <a:xfrm>
            <a:off x="0" y="3839575"/>
            <a:ext cx="2705100" cy="1695450"/>
          </a:xfrm>
          <a:prstGeom prst="rect">
            <a:avLst/>
          </a:prstGeom>
          <a:noFill/>
          <a:ln w="19050" cap="flat" cmpd="sng">
            <a:solidFill>
              <a:srgbClr val="243588"/>
            </a:solidFill>
            <a:prstDash val="dash"/>
            <a:miter lim="8000"/>
            <a:headEnd type="none" w="sm" len="sm"/>
            <a:tailEnd type="none" w="sm" len="sm"/>
          </a:ln>
        </p:spPr>
      </p:pic>
      <p:sp>
        <p:nvSpPr>
          <p:cNvPr id="414" name="Google Shape;414;p11"/>
          <p:cNvSpPr/>
          <p:nvPr/>
        </p:nvSpPr>
        <p:spPr>
          <a:xfrm rot="-211478" flipH="1">
            <a:off x="8343388" y="283113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15" name="Google Shape;415;p11"/>
          <p:cNvPicPr preferRelativeResize="0"/>
          <p:nvPr/>
        </p:nvPicPr>
        <p:blipFill>
          <a:blip r:embed="rId7">
            <a:alphaModFix/>
          </a:blip>
          <a:stretch>
            <a:fillRect/>
          </a:stretch>
        </p:blipFill>
        <p:spPr>
          <a:xfrm>
            <a:off x="8419600" y="150275"/>
            <a:ext cx="2724150" cy="1676400"/>
          </a:xfrm>
          <a:prstGeom prst="rect">
            <a:avLst/>
          </a:prstGeom>
          <a:noFill/>
          <a:ln>
            <a:noFill/>
          </a:ln>
        </p:spPr>
      </p:pic>
      <p:pic>
        <p:nvPicPr>
          <p:cNvPr id="416" name="Google Shape;416;p11"/>
          <p:cNvPicPr preferRelativeResize="0"/>
          <p:nvPr/>
        </p:nvPicPr>
        <p:blipFill>
          <a:blip r:embed="rId8">
            <a:alphaModFix/>
          </a:blip>
          <a:stretch>
            <a:fillRect/>
          </a:stretch>
        </p:blipFill>
        <p:spPr>
          <a:xfrm>
            <a:off x="9740547" y="2595200"/>
            <a:ext cx="2222100" cy="1244376"/>
          </a:xfrm>
          <a:prstGeom prst="rect">
            <a:avLst/>
          </a:prstGeom>
          <a:noFill/>
          <a:ln w="19050" cap="flat" cmpd="sng">
            <a:solidFill>
              <a:srgbClr val="243588"/>
            </a:solidFill>
            <a:prstDash val="dash"/>
            <a:miter lim="8000"/>
            <a:headEnd type="none" w="sm" len="sm"/>
            <a:tailEnd type="none" w="sm" len="sm"/>
          </a:ln>
        </p:spPr>
      </p:pic>
      <p:sp>
        <p:nvSpPr>
          <p:cNvPr id="417" name="Google Shape;417;p11"/>
          <p:cNvSpPr/>
          <p:nvPr/>
        </p:nvSpPr>
        <p:spPr>
          <a:xfrm>
            <a:off x="8277725" y="4859900"/>
            <a:ext cx="3684900" cy="1301700"/>
          </a:xfrm>
          <a:prstGeom prst="rect">
            <a:avLst/>
          </a:prstGeom>
          <a:solidFill>
            <a:srgbClr val="243588"/>
          </a:solidFill>
          <a:ln w="19050" cap="flat" cmpd="sng">
            <a:solidFill>
              <a:srgbClr val="243588"/>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a:solidFill>
                  <a:schemeClr val="lt1"/>
                </a:solidFill>
                <a:latin typeface="Gill Sans"/>
                <a:ea typeface="Gill Sans"/>
                <a:cs typeface="Gill Sans"/>
                <a:sym typeface="Gill Sans"/>
              </a:rPr>
              <a:t>&gt; Sportiviteit</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&amp; Gezelligheid </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&amp; Maatschappelijke betrokkenheid</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sz="2200" b="1">
                <a:solidFill>
                  <a:schemeClr val="lt1"/>
                </a:solidFill>
                <a:latin typeface="Gill Sans"/>
                <a:ea typeface="Gill Sans"/>
                <a:cs typeface="Gill Sans"/>
                <a:sym typeface="Gill Sans"/>
              </a:rPr>
              <a:t>SAMEN VOORDAAN</a:t>
            </a:r>
            <a:endParaRPr sz="2200" b="1">
              <a:solidFill>
                <a:schemeClr val="lt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2"/>
          <p:cNvSpPr/>
          <p:nvPr/>
        </p:nvSpPr>
        <p:spPr>
          <a:xfrm>
            <a:off x="0" y="6062231"/>
            <a:ext cx="12192000" cy="79577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3" name="Google Shape;423;p12"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424" name="Google Shape;424;p12"/>
          <p:cNvSpPr/>
          <p:nvPr/>
        </p:nvSpPr>
        <p:spPr>
          <a:xfrm flipH="1">
            <a:off x="216503" y="1649432"/>
            <a:ext cx="11487889" cy="4345995"/>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25" name="Google Shape;425;p12" descr="Markering met effen opvulling"/>
          <p:cNvPicPr preferRelativeResize="0"/>
          <p:nvPr/>
        </p:nvPicPr>
        <p:blipFill rotWithShape="1">
          <a:blip r:embed="rId4">
            <a:alphaModFix/>
          </a:blip>
          <a:srcRect/>
          <a:stretch/>
        </p:blipFill>
        <p:spPr>
          <a:xfrm>
            <a:off x="5419350" y="938775"/>
            <a:ext cx="914400" cy="914400"/>
          </a:xfrm>
          <a:prstGeom prst="rect">
            <a:avLst/>
          </a:prstGeom>
          <a:noFill/>
          <a:ln>
            <a:noFill/>
          </a:ln>
        </p:spPr>
      </p:pic>
      <p:pic>
        <p:nvPicPr>
          <p:cNvPr id="426" name="Google Shape;426;p12" descr="Markering met effen opvulling"/>
          <p:cNvPicPr preferRelativeResize="0"/>
          <p:nvPr/>
        </p:nvPicPr>
        <p:blipFill rotWithShape="1">
          <a:blip r:embed="rId4">
            <a:alphaModFix/>
          </a:blip>
          <a:srcRect/>
          <a:stretch/>
        </p:blipFill>
        <p:spPr>
          <a:xfrm>
            <a:off x="958528" y="2823769"/>
            <a:ext cx="914400" cy="914400"/>
          </a:xfrm>
          <a:prstGeom prst="rect">
            <a:avLst/>
          </a:prstGeom>
          <a:noFill/>
          <a:ln>
            <a:noFill/>
          </a:ln>
        </p:spPr>
      </p:pic>
      <p:pic>
        <p:nvPicPr>
          <p:cNvPr id="427" name="Google Shape;427;p12" descr="Markering met effen opvulling"/>
          <p:cNvPicPr preferRelativeResize="0"/>
          <p:nvPr/>
        </p:nvPicPr>
        <p:blipFill rotWithShape="1">
          <a:blip r:embed="rId4">
            <a:alphaModFix/>
          </a:blip>
          <a:srcRect/>
          <a:stretch/>
        </p:blipFill>
        <p:spPr>
          <a:xfrm>
            <a:off x="9441949" y="2166076"/>
            <a:ext cx="914400" cy="914400"/>
          </a:xfrm>
          <a:prstGeom prst="rect">
            <a:avLst/>
          </a:prstGeom>
          <a:noFill/>
          <a:ln>
            <a:noFill/>
          </a:ln>
        </p:spPr>
      </p:pic>
      <p:sp>
        <p:nvSpPr>
          <p:cNvPr id="428" name="Google Shape;428;p12"/>
          <p:cNvSpPr/>
          <p:nvPr/>
        </p:nvSpPr>
        <p:spPr>
          <a:xfrm>
            <a:off x="8098653" y="5720222"/>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29" name="Google Shape;429;p12"/>
          <p:cNvSpPr txBox="1"/>
          <p:nvPr/>
        </p:nvSpPr>
        <p:spPr>
          <a:xfrm>
            <a:off x="6120050" y="563125"/>
            <a:ext cx="3156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Electriciteit</a:t>
            </a:r>
            <a:r>
              <a:rPr lang="nl-NL" sz="1800">
                <a:solidFill>
                  <a:srgbClr val="243588"/>
                </a:solidFill>
                <a:latin typeface="Gill Sans"/>
                <a:ea typeface="Gill Sans"/>
                <a:cs typeface="Gill Sans"/>
                <a:sym typeface="Gill Sans"/>
              </a:rPr>
              <a:t> </a:t>
            </a: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Volledig op groene energie &amp; Vervanging diepvrieskasten door een koelcel</a:t>
            </a:r>
            <a:endParaRPr sz="1800">
              <a:solidFill>
                <a:srgbClr val="243588"/>
              </a:solidFill>
              <a:latin typeface="Gill Sans"/>
              <a:ea typeface="Gill Sans"/>
              <a:cs typeface="Gill Sans"/>
              <a:sym typeface="Gill Sans"/>
            </a:endParaRPr>
          </a:p>
        </p:txBody>
      </p:sp>
      <p:sp>
        <p:nvSpPr>
          <p:cNvPr id="430" name="Google Shape;430;p12"/>
          <p:cNvSpPr txBox="1"/>
          <p:nvPr/>
        </p:nvSpPr>
        <p:spPr>
          <a:xfrm>
            <a:off x="8859475" y="2899975"/>
            <a:ext cx="33405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Gas </a:t>
            </a:r>
            <a:endParaRPr sz="1800" b="1">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2022 </a:t>
            </a:r>
            <a:r>
              <a:rPr lang="nl-NL" sz="1800">
                <a:solidFill>
                  <a:srgbClr val="243588"/>
                </a:solidFill>
                <a:latin typeface="Gill Sans"/>
                <a:ea typeface="Gill Sans"/>
                <a:cs typeface="Gill Sans"/>
                <a:sym typeface="Gill Sans"/>
              </a:rPr>
              <a:t>drangers op de achterdeuren &amp; douchetemperatuur lager.</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keuken van het gas door vervanging gasapparaten door elektrische apparaten af en volledig op groene stroom.</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Clubhuis volledig van het gas af</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Blaashal op groene energie</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endParaRPr sz="1800">
              <a:solidFill>
                <a:srgbClr val="243588"/>
              </a:solidFill>
              <a:latin typeface="Calibri"/>
              <a:ea typeface="Calibri"/>
              <a:cs typeface="Calibri"/>
              <a:sym typeface="Calibri"/>
            </a:endParaRPr>
          </a:p>
        </p:txBody>
      </p:sp>
      <p:sp>
        <p:nvSpPr>
          <p:cNvPr id="431" name="Google Shape;431;p12"/>
          <p:cNvSpPr txBox="1"/>
          <p:nvPr/>
        </p:nvSpPr>
        <p:spPr>
          <a:xfrm>
            <a:off x="2169198" y="2688875"/>
            <a:ext cx="3340500" cy="16881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b="1">
                <a:solidFill>
                  <a:srgbClr val="243588"/>
                </a:solidFill>
                <a:latin typeface="Gill Sans"/>
                <a:ea typeface="Gill Sans"/>
                <a:cs typeface="Gill Sans"/>
                <a:sym typeface="Gill Sans"/>
              </a:rPr>
              <a:t>Afval 2023 </a:t>
            </a:r>
            <a:r>
              <a:rPr lang="nl-NL" sz="1800">
                <a:solidFill>
                  <a:srgbClr val="243588"/>
                </a:solidFill>
                <a:latin typeface="Gill Sans"/>
                <a:ea typeface="Gill Sans"/>
                <a:cs typeface="Gill Sans"/>
                <a:sym typeface="Gill Sans"/>
              </a:rPr>
              <a:t>scheiding van afvalstromen. </a:t>
            </a:r>
            <a:endParaRPr sz="1800">
              <a:solidFill>
                <a:srgbClr val="243588"/>
              </a:solidFill>
              <a:latin typeface="Gill Sans"/>
              <a:ea typeface="Gill Sans"/>
              <a:cs typeface="Gill Sans"/>
              <a:sym typeface="Gill Sans"/>
            </a:endParaRPr>
          </a:p>
          <a:p>
            <a:pPr marL="0" marR="0" lvl="0" indent="0" algn="l" rtl="0">
              <a:lnSpc>
                <a:spcPct val="119000"/>
              </a:lnSpc>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beperken van afvalstroom door o.a. flessenwater uit het assortiment te halen</a:t>
            </a:r>
            <a:endParaRPr sz="1800">
              <a:solidFill>
                <a:srgbClr val="243588"/>
              </a:solidFill>
              <a:latin typeface="Gill Sans"/>
              <a:ea typeface="Gill Sans"/>
              <a:cs typeface="Gill Sans"/>
              <a:sym typeface="Gill Sans"/>
            </a:endParaRPr>
          </a:p>
        </p:txBody>
      </p:sp>
      <p:sp>
        <p:nvSpPr>
          <p:cNvPr id="432" name="Google Shape;432;p12"/>
          <p:cNvSpPr/>
          <p:nvPr/>
        </p:nvSpPr>
        <p:spPr>
          <a:xfrm rot="-213481" flipH="1">
            <a:off x="1754048" y="3270213"/>
            <a:ext cx="248895" cy="317576"/>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33" name="Google Shape;433;p12"/>
          <p:cNvSpPr/>
          <p:nvPr/>
        </p:nvSpPr>
        <p:spPr>
          <a:xfrm rot="269555">
            <a:off x="9590637" y="1943143"/>
            <a:ext cx="168518" cy="216676"/>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34" name="Google Shape;434;p12" descr="Markering met effen opvulling"/>
          <p:cNvPicPr preferRelativeResize="0"/>
          <p:nvPr/>
        </p:nvPicPr>
        <p:blipFill rotWithShape="1">
          <a:blip r:embed="rId4">
            <a:alphaModFix/>
          </a:blip>
          <a:srcRect/>
          <a:stretch/>
        </p:blipFill>
        <p:spPr>
          <a:xfrm>
            <a:off x="320854" y="4492761"/>
            <a:ext cx="914400" cy="914400"/>
          </a:xfrm>
          <a:prstGeom prst="rect">
            <a:avLst/>
          </a:prstGeom>
          <a:noFill/>
          <a:ln>
            <a:noFill/>
          </a:ln>
        </p:spPr>
      </p:pic>
      <p:sp>
        <p:nvSpPr>
          <p:cNvPr id="435" name="Google Shape;435;p12"/>
          <p:cNvSpPr txBox="1"/>
          <p:nvPr/>
        </p:nvSpPr>
        <p:spPr>
          <a:xfrm>
            <a:off x="4098750" y="5034125"/>
            <a:ext cx="42633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Voeding 2023 </a:t>
            </a:r>
            <a:r>
              <a:rPr lang="nl-NL" sz="1800">
                <a:solidFill>
                  <a:srgbClr val="243588"/>
                </a:solidFill>
                <a:latin typeface="Gill Sans"/>
                <a:ea typeface="Gill Sans"/>
                <a:cs typeface="Gill Sans"/>
                <a:sym typeface="Gill Sans"/>
              </a:rPr>
              <a:t>een gevarieerde menukaart met zowel vegetarische als traditionele producten. Lokaal inkopen als het kan.</a:t>
            </a:r>
            <a:endParaRPr sz="1800">
              <a:solidFill>
                <a:srgbClr val="243588"/>
              </a:solidFill>
              <a:latin typeface="Gill Sans"/>
              <a:ea typeface="Gill Sans"/>
              <a:cs typeface="Gill Sans"/>
              <a:sym typeface="Gill Sans"/>
            </a:endParaRPr>
          </a:p>
        </p:txBody>
      </p:sp>
      <p:sp>
        <p:nvSpPr>
          <p:cNvPr id="436" name="Google Shape;436;p12"/>
          <p:cNvSpPr txBox="1"/>
          <p:nvPr/>
        </p:nvSpPr>
        <p:spPr>
          <a:xfrm>
            <a:off x="394270" y="211538"/>
            <a:ext cx="4638300" cy="4617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HOE (1) </a:t>
            </a:r>
            <a:endParaRPr sz="1800">
              <a:solidFill>
                <a:srgbClr val="243588"/>
              </a:solidFill>
              <a:latin typeface="Gill Sans"/>
              <a:ea typeface="Gill Sans"/>
              <a:cs typeface="Gill Sans"/>
              <a:sym typeface="Gill Sans"/>
            </a:endParaRPr>
          </a:p>
        </p:txBody>
      </p:sp>
      <p:sp>
        <p:nvSpPr>
          <p:cNvPr id="437" name="Google Shape;437;p12"/>
          <p:cNvSpPr txBox="1"/>
          <p:nvPr/>
        </p:nvSpPr>
        <p:spPr>
          <a:xfrm>
            <a:off x="4656225" y="1323475"/>
            <a:ext cx="91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800" b="1">
                <a:solidFill>
                  <a:srgbClr val="243588"/>
                </a:solidFill>
                <a:latin typeface="Gill Sans"/>
                <a:ea typeface="Gill Sans"/>
                <a:cs typeface="Gill Sans"/>
                <a:sym typeface="Gill Sans"/>
              </a:rPr>
              <a:t>2023</a:t>
            </a:r>
            <a:endParaRPr sz="1800" b="1">
              <a:solidFill>
                <a:srgbClr val="243588"/>
              </a:solidFill>
              <a:latin typeface="Gill Sans"/>
              <a:ea typeface="Gill Sans"/>
              <a:cs typeface="Gill Sans"/>
              <a:sym typeface="Gill Sans"/>
            </a:endParaRPr>
          </a:p>
        </p:txBody>
      </p:sp>
      <p:pic>
        <p:nvPicPr>
          <p:cNvPr id="438" name="Google Shape;438;p12"/>
          <p:cNvPicPr preferRelativeResize="0"/>
          <p:nvPr/>
        </p:nvPicPr>
        <p:blipFill>
          <a:blip r:embed="rId5">
            <a:alphaModFix/>
          </a:blip>
          <a:stretch>
            <a:fillRect/>
          </a:stretch>
        </p:blipFill>
        <p:spPr>
          <a:xfrm>
            <a:off x="9582348" y="354645"/>
            <a:ext cx="2149700" cy="1430527"/>
          </a:xfrm>
          <a:prstGeom prst="rect">
            <a:avLst/>
          </a:prstGeom>
          <a:noFill/>
          <a:ln>
            <a:noFill/>
          </a:ln>
        </p:spPr>
      </p:pic>
      <p:pic>
        <p:nvPicPr>
          <p:cNvPr id="439" name="Google Shape;439;p12"/>
          <p:cNvPicPr preferRelativeResize="0"/>
          <p:nvPr/>
        </p:nvPicPr>
        <p:blipFill>
          <a:blip r:embed="rId6">
            <a:alphaModFix/>
          </a:blip>
          <a:stretch>
            <a:fillRect/>
          </a:stretch>
        </p:blipFill>
        <p:spPr>
          <a:xfrm>
            <a:off x="6392500" y="2475000"/>
            <a:ext cx="2466975" cy="1847850"/>
          </a:xfrm>
          <a:prstGeom prst="rect">
            <a:avLst/>
          </a:prstGeom>
          <a:noFill/>
          <a:ln>
            <a:noFill/>
          </a:ln>
        </p:spPr>
      </p:pic>
      <p:pic>
        <p:nvPicPr>
          <p:cNvPr id="440" name="Google Shape;440;p12"/>
          <p:cNvPicPr preferRelativeResize="0"/>
          <p:nvPr/>
        </p:nvPicPr>
        <p:blipFill>
          <a:blip r:embed="rId7">
            <a:alphaModFix/>
          </a:blip>
          <a:stretch>
            <a:fillRect/>
          </a:stretch>
        </p:blipFill>
        <p:spPr>
          <a:xfrm>
            <a:off x="1584175" y="4745399"/>
            <a:ext cx="2466975" cy="1641660"/>
          </a:xfrm>
          <a:prstGeom prst="rect">
            <a:avLst/>
          </a:prstGeom>
          <a:noFill/>
          <a:ln w="19050" cap="flat" cmpd="sng">
            <a:solidFill>
              <a:srgbClr val="243588"/>
            </a:solidFill>
            <a:prstDash val="dash"/>
            <a:miter lim="8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975185ec51_0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6" name="Google Shape;446;g1975185ec51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447" name="Google Shape;447;g1975185ec51_0_0"/>
          <p:cNvSpPr/>
          <p:nvPr/>
        </p:nvSpPr>
        <p:spPr>
          <a:xfrm flipH="1">
            <a:off x="191230" y="1649425"/>
            <a:ext cx="9782945" cy="4286260"/>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48" name="Google Shape;448;g1975185ec51_0_0" descr="Markering met effen opvulling"/>
          <p:cNvPicPr preferRelativeResize="0"/>
          <p:nvPr/>
        </p:nvPicPr>
        <p:blipFill rotWithShape="1">
          <a:blip r:embed="rId4">
            <a:alphaModFix/>
          </a:blip>
          <a:srcRect/>
          <a:stretch/>
        </p:blipFill>
        <p:spPr>
          <a:xfrm>
            <a:off x="7476150" y="1373000"/>
            <a:ext cx="701550" cy="701550"/>
          </a:xfrm>
          <a:prstGeom prst="rect">
            <a:avLst/>
          </a:prstGeom>
          <a:noFill/>
          <a:ln>
            <a:noFill/>
          </a:ln>
        </p:spPr>
      </p:pic>
      <p:pic>
        <p:nvPicPr>
          <p:cNvPr id="449" name="Google Shape;449;g1975185ec51_0_0" descr="Markering met effen opvulling"/>
          <p:cNvPicPr preferRelativeResize="0"/>
          <p:nvPr/>
        </p:nvPicPr>
        <p:blipFill rotWithShape="1">
          <a:blip r:embed="rId4">
            <a:alphaModFix/>
          </a:blip>
          <a:srcRect/>
          <a:stretch/>
        </p:blipFill>
        <p:spPr>
          <a:xfrm>
            <a:off x="8346200" y="2243450"/>
            <a:ext cx="701550" cy="701550"/>
          </a:xfrm>
          <a:prstGeom prst="rect">
            <a:avLst/>
          </a:prstGeom>
          <a:noFill/>
          <a:ln>
            <a:noFill/>
          </a:ln>
        </p:spPr>
      </p:pic>
      <p:sp>
        <p:nvSpPr>
          <p:cNvPr id="450" name="Google Shape;450;g1975185ec51_0_0"/>
          <p:cNvSpPr/>
          <p:nvPr/>
        </p:nvSpPr>
        <p:spPr>
          <a:xfrm>
            <a:off x="6936028" y="5785697"/>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451" name="Google Shape;451;g1975185ec51_0_0"/>
          <p:cNvSpPr txBox="1"/>
          <p:nvPr/>
        </p:nvSpPr>
        <p:spPr>
          <a:xfrm>
            <a:off x="1571199" y="833775"/>
            <a:ext cx="5255400" cy="1477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Materialen circulair </a:t>
            </a:r>
            <a:endParaRPr sz="1800" b="1">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inkoop 100% recyclebare materialen</a:t>
            </a:r>
            <a:endParaRPr sz="1800" b="1">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Kleding en toplaag zandveld. Aankleding veld 3 en 4 en vervanging huidige verlichting door LED. </a:t>
            </a:r>
            <a:endParaRPr sz="1800">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a:solidFill>
                  <a:srgbClr val="243588"/>
                </a:solidFill>
                <a:latin typeface="Gill Sans"/>
                <a:ea typeface="Gill Sans"/>
                <a:cs typeface="Gill Sans"/>
                <a:sym typeface="Gill Sans"/>
              </a:rPr>
              <a:t>Materialen krijgen 2e leven. </a:t>
            </a:r>
            <a:endParaRPr sz="1800" b="1">
              <a:solidFill>
                <a:srgbClr val="243588"/>
              </a:solidFill>
              <a:latin typeface="Gill Sans"/>
              <a:ea typeface="Gill Sans"/>
              <a:cs typeface="Gill Sans"/>
              <a:sym typeface="Gill Sans"/>
            </a:endParaRPr>
          </a:p>
        </p:txBody>
      </p:sp>
      <p:sp>
        <p:nvSpPr>
          <p:cNvPr id="452" name="Google Shape;452;g1975185ec51_0_0"/>
          <p:cNvSpPr txBox="1"/>
          <p:nvPr/>
        </p:nvSpPr>
        <p:spPr>
          <a:xfrm>
            <a:off x="8532450" y="211550"/>
            <a:ext cx="41073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Water 2028 </a:t>
            </a:r>
            <a:r>
              <a:rPr lang="nl-NL" sz="1800">
                <a:solidFill>
                  <a:srgbClr val="243588"/>
                </a:solidFill>
                <a:latin typeface="Gill Sans"/>
                <a:ea typeface="Gill Sans"/>
                <a:cs typeface="Gill Sans"/>
                <a:sym typeface="Gill Sans"/>
              </a:rPr>
              <a:t>alle velden worden gesproeid met regen / grondwater.</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veld 3 of 4 is waterveld met regenopvang</a:t>
            </a:r>
            <a:endParaRPr sz="1800">
              <a:solidFill>
                <a:srgbClr val="243588"/>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Drinkwater uit drinkwaterpunt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2024 </a:t>
            </a:r>
            <a:r>
              <a:rPr lang="nl-NL" sz="1800">
                <a:solidFill>
                  <a:srgbClr val="243588"/>
                </a:solidFill>
                <a:latin typeface="Gill Sans"/>
                <a:ea typeface="Gill Sans"/>
                <a:cs typeface="Gill Sans"/>
                <a:sym typeface="Gill Sans"/>
              </a:rPr>
              <a:t>WC’s spoelen met regenwater.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endParaRPr sz="1800">
              <a:solidFill>
                <a:srgbClr val="243588"/>
              </a:solidFill>
              <a:latin typeface="Calibri"/>
              <a:ea typeface="Calibri"/>
              <a:cs typeface="Calibri"/>
              <a:sym typeface="Calibri"/>
            </a:endParaRPr>
          </a:p>
        </p:txBody>
      </p:sp>
      <p:sp>
        <p:nvSpPr>
          <p:cNvPr id="453" name="Google Shape;453;g1975185ec51_0_0"/>
          <p:cNvSpPr/>
          <p:nvPr/>
        </p:nvSpPr>
        <p:spPr>
          <a:xfrm rot="-211478" flipH="1">
            <a:off x="588188" y="352588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454" name="Google Shape;454;g1975185ec51_0_0" descr="Fietsen met effen opvulling"/>
          <p:cNvPicPr preferRelativeResize="0"/>
          <p:nvPr/>
        </p:nvPicPr>
        <p:blipFill rotWithShape="1">
          <a:blip r:embed="rId5">
            <a:alphaModFix/>
          </a:blip>
          <a:srcRect/>
          <a:stretch/>
        </p:blipFill>
        <p:spPr>
          <a:xfrm flipH="1">
            <a:off x="6057047" y="2454998"/>
            <a:ext cx="593575" cy="593575"/>
          </a:xfrm>
          <a:prstGeom prst="rect">
            <a:avLst/>
          </a:prstGeom>
          <a:noFill/>
          <a:ln>
            <a:noFill/>
          </a:ln>
        </p:spPr>
      </p:pic>
      <p:pic>
        <p:nvPicPr>
          <p:cNvPr id="455" name="Google Shape;455;g1975185ec51_0_0" descr="Markering met effen opvulling"/>
          <p:cNvPicPr preferRelativeResize="0"/>
          <p:nvPr/>
        </p:nvPicPr>
        <p:blipFill rotWithShape="1">
          <a:blip r:embed="rId4">
            <a:alphaModFix/>
          </a:blip>
          <a:srcRect/>
          <a:stretch/>
        </p:blipFill>
        <p:spPr>
          <a:xfrm>
            <a:off x="4243129" y="4197136"/>
            <a:ext cx="914400" cy="914400"/>
          </a:xfrm>
          <a:prstGeom prst="rect">
            <a:avLst/>
          </a:prstGeom>
          <a:noFill/>
          <a:ln>
            <a:noFill/>
          </a:ln>
        </p:spPr>
      </p:pic>
      <p:sp>
        <p:nvSpPr>
          <p:cNvPr id="456" name="Google Shape;456;g1975185ec51_0_0"/>
          <p:cNvSpPr txBox="1"/>
          <p:nvPr/>
        </p:nvSpPr>
        <p:spPr>
          <a:xfrm>
            <a:off x="2275588" y="4825463"/>
            <a:ext cx="4444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Gedrag 2023-2028</a:t>
            </a:r>
            <a:r>
              <a:rPr lang="nl-NL" sz="1800">
                <a:solidFill>
                  <a:srgbClr val="243588"/>
                </a:solidFill>
                <a:latin typeface="Gill Sans"/>
                <a:ea typeface="Gill Sans"/>
                <a:cs typeface="Gill Sans"/>
                <a:sym typeface="Gill Sans"/>
              </a:rPr>
              <a: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Communicatie leden en bezoekers actief betrekken om samen o.a. afval te scheiden, op de fiets te komen, watertappunt gebruiken, aanbieden gezonde voeding. Met behulp van sponsoren. </a:t>
            </a:r>
            <a:endParaRPr sz="1800">
              <a:solidFill>
                <a:srgbClr val="243588"/>
              </a:solidFill>
              <a:latin typeface="Gill Sans"/>
              <a:ea typeface="Gill Sans"/>
              <a:cs typeface="Gill Sans"/>
              <a:sym typeface="Gill Sans"/>
            </a:endParaRPr>
          </a:p>
        </p:txBody>
      </p:sp>
      <p:sp>
        <p:nvSpPr>
          <p:cNvPr id="457" name="Google Shape;457;g1975185ec51_0_0"/>
          <p:cNvSpPr txBox="1"/>
          <p:nvPr/>
        </p:nvSpPr>
        <p:spPr>
          <a:xfrm>
            <a:off x="7284582" y="4807405"/>
            <a:ext cx="4787700" cy="978300"/>
          </a:xfrm>
          <a:prstGeom prst="rect">
            <a:avLst/>
          </a:prstGeom>
          <a:solidFill>
            <a:srgbClr val="243588"/>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chemeClr val="lt1"/>
                </a:solidFill>
                <a:latin typeface="Gill Sans"/>
                <a:ea typeface="Gill Sans"/>
                <a:cs typeface="Gill Sans"/>
                <a:sym typeface="Gill Sans"/>
              </a:rPr>
              <a:t>2028: </a:t>
            </a:r>
            <a:endParaRPr/>
          </a:p>
          <a:p>
            <a:pPr marL="0" marR="0" lvl="0" indent="0" algn="l" rtl="0">
              <a:lnSpc>
                <a:spcPct val="119000"/>
              </a:lnSpc>
              <a:spcBef>
                <a:spcPts val="600"/>
              </a:spcBef>
              <a:spcAft>
                <a:spcPts val="0"/>
              </a:spcAft>
              <a:buNone/>
            </a:pPr>
            <a:r>
              <a:rPr lang="nl-NL" sz="2400" b="1">
                <a:solidFill>
                  <a:schemeClr val="lt1"/>
                </a:solidFill>
                <a:latin typeface="Gill Sans"/>
                <a:ea typeface="Gill Sans"/>
                <a:cs typeface="Gill Sans"/>
                <a:sym typeface="Gill Sans"/>
              </a:rPr>
              <a:t>VOORDAAN 100% CIRCULAIR</a:t>
            </a:r>
            <a:endParaRPr sz="1800">
              <a:solidFill>
                <a:schemeClr val="lt1"/>
              </a:solidFill>
              <a:latin typeface="Gill Sans"/>
              <a:ea typeface="Gill Sans"/>
              <a:cs typeface="Gill Sans"/>
              <a:sym typeface="Gill Sans"/>
            </a:endParaRPr>
          </a:p>
        </p:txBody>
      </p:sp>
      <p:pic>
        <p:nvPicPr>
          <p:cNvPr id="458" name="Google Shape;458;g1975185ec51_0_0" descr="Markering met effen opvulling"/>
          <p:cNvPicPr preferRelativeResize="0"/>
          <p:nvPr/>
        </p:nvPicPr>
        <p:blipFill rotWithShape="1">
          <a:blip r:embed="rId4">
            <a:alphaModFix/>
          </a:blip>
          <a:srcRect/>
          <a:stretch/>
        </p:blipFill>
        <p:spPr>
          <a:xfrm>
            <a:off x="123704" y="4499386"/>
            <a:ext cx="914400" cy="914400"/>
          </a:xfrm>
          <a:prstGeom prst="rect">
            <a:avLst/>
          </a:prstGeom>
          <a:noFill/>
          <a:ln>
            <a:noFill/>
          </a:ln>
        </p:spPr>
      </p:pic>
      <p:pic>
        <p:nvPicPr>
          <p:cNvPr id="459" name="Google Shape;459;g1975185ec51_0_0"/>
          <p:cNvPicPr preferRelativeResize="0"/>
          <p:nvPr/>
        </p:nvPicPr>
        <p:blipFill>
          <a:blip r:embed="rId6">
            <a:alphaModFix/>
          </a:blip>
          <a:stretch>
            <a:fillRect/>
          </a:stretch>
        </p:blipFill>
        <p:spPr>
          <a:xfrm>
            <a:off x="9260600" y="1990435"/>
            <a:ext cx="2183498" cy="1477500"/>
          </a:xfrm>
          <a:prstGeom prst="rect">
            <a:avLst/>
          </a:prstGeom>
          <a:noFill/>
          <a:ln>
            <a:noFill/>
          </a:ln>
        </p:spPr>
      </p:pic>
      <p:sp>
        <p:nvSpPr>
          <p:cNvPr id="460" name="Google Shape;460;g1975185ec51_0_0"/>
          <p:cNvSpPr txBox="1"/>
          <p:nvPr/>
        </p:nvSpPr>
        <p:spPr>
          <a:xfrm>
            <a:off x="394270" y="211538"/>
            <a:ext cx="4638300" cy="4617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HOE (2) </a:t>
            </a:r>
            <a:endParaRPr sz="1800">
              <a:solidFill>
                <a:srgbClr val="243588"/>
              </a:solidFill>
              <a:latin typeface="Gill Sans"/>
              <a:ea typeface="Gill Sans"/>
              <a:cs typeface="Gill Sans"/>
              <a:sym typeface="Gill Sans"/>
            </a:endParaRPr>
          </a:p>
        </p:txBody>
      </p:sp>
      <p:pic>
        <p:nvPicPr>
          <p:cNvPr id="461" name="Google Shape;461;g1975185ec51_0_0"/>
          <p:cNvPicPr preferRelativeResize="0"/>
          <p:nvPr/>
        </p:nvPicPr>
        <p:blipFill>
          <a:blip r:embed="rId7">
            <a:alphaModFix/>
          </a:blip>
          <a:stretch>
            <a:fillRect/>
          </a:stretch>
        </p:blipFill>
        <p:spPr>
          <a:xfrm>
            <a:off x="4167675" y="2471789"/>
            <a:ext cx="1590675" cy="1590697"/>
          </a:xfrm>
          <a:prstGeom prst="rect">
            <a:avLst/>
          </a:prstGeom>
          <a:noFill/>
          <a:ln>
            <a:noFill/>
          </a:ln>
        </p:spPr>
      </p:pic>
      <p:sp>
        <p:nvSpPr>
          <p:cNvPr id="462" name="Google Shape;462;g1975185ec51_0_0"/>
          <p:cNvSpPr txBox="1"/>
          <p:nvPr/>
        </p:nvSpPr>
        <p:spPr>
          <a:xfrm>
            <a:off x="998025" y="2767438"/>
            <a:ext cx="3430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Omgeving 2025 </a:t>
            </a:r>
            <a:r>
              <a:rPr lang="nl-NL" sz="1800">
                <a:solidFill>
                  <a:srgbClr val="243588"/>
                </a:solidFill>
                <a:latin typeface="Gill Sans"/>
                <a:ea typeface="Gill Sans"/>
                <a:cs typeface="Gill Sans"/>
                <a:sym typeface="Gill Sans"/>
              </a:rPr>
              <a:t>Lindenlaan is een auto te gast straat. </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2026 </a:t>
            </a:r>
            <a:r>
              <a:rPr lang="nl-NL" sz="1800">
                <a:solidFill>
                  <a:srgbClr val="243588"/>
                </a:solidFill>
                <a:latin typeface="Gill Sans"/>
                <a:ea typeface="Gill Sans"/>
                <a:cs typeface="Gill Sans"/>
                <a:sym typeface="Gill Sans"/>
              </a:rPr>
              <a:t>laadpalen beschikbaar voor elektrische voertuigen</a:t>
            </a:r>
            <a:endParaRPr sz="1800">
              <a:solidFill>
                <a:srgbClr val="243588"/>
              </a:solidFill>
              <a:latin typeface="Gill Sans"/>
              <a:ea typeface="Gill Sans"/>
              <a:cs typeface="Gill Sans"/>
              <a:sym typeface="Gill Sans"/>
            </a:endParaRPr>
          </a:p>
        </p:txBody>
      </p:sp>
      <p:pic>
        <p:nvPicPr>
          <p:cNvPr id="463" name="Google Shape;463;g1975185ec51_0_0"/>
          <p:cNvPicPr preferRelativeResize="0"/>
          <p:nvPr/>
        </p:nvPicPr>
        <p:blipFill>
          <a:blip r:embed="rId8">
            <a:alphaModFix/>
          </a:blip>
          <a:stretch>
            <a:fillRect/>
          </a:stretch>
        </p:blipFill>
        <p:spPr>
          <a:xfrm>
            <a:off x="846727" y="4731202"/>
            <a:ext cx="1315075" cy="1315075"/>
          </a:xfrm>
          <a:prstGeom prst="rect">
            <a:avLst/>
          </a:prstGeom>
          <a:noFill/>
          <a:ln>
            <a:noFill/>
          </a:ln>
        </p:spPr>
      </p:pic>
      <p:pic>
        <p:nvPicPr>
          <p:cNvPr id="464" name="Google Shape;464;g1975185ec51_0_0"/>
          <p:cNvPicPr preferRelativeResize="0"/>
          <p:nvPr/>
        </p:nvPicPr>
        <p:blipFill>
          <a:blip r:embed="rId9">
            <a:alphaModFix/>
          </a:blip>
          <a:stretch>
            <a:fillRect/>
          </a:stretch>
        </p:blipFill>
        <p:spPr>
          <a:xfrm>
            <a:off x="123700" y="873950"/>
            <a:ext cx="1422070" cy="120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94a023c45c_0_8"/>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g194a023c45c_0_8"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07" name="Google Shape;107;g194a023c45c_0_8"/>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rgbClr val="243588"/>
                </a:solidFill>
                <a:latin typeface="Gill Sans"/>
                <a:ea typeface="Gill Sans"/>
                <a:cs typeface="Gill Sans"/>
                <a:sym typeface="Gill Sans"/>
              </a:rPr>
              <a:t>MISSIE</a:t>
            </a:r>
            <a:endParaRPr sz="4400" b="1" u="none">
              <a:solidFill>
                <a:schemeClr val="lt1"/>
              </a:solidFill>
              <a:latin typeface="Gill Sans"/>
              <a:ea typeface="Gill Sans"/>
              <a:cs typeface="Gill Sans"/>
              <a:sym typeface="Gill Sans"/>
            </a:endParaRPr>
          </a:p>
        </p:txBody>
      </p:sp>
      <p:sp>
        <p:nvSpPr>
          <p:cNvPr id="108" name="Google Shape;108;g194a023c45c_0_8"/>
          <p:cNvSpPr txBox="1"/>
          <p:nvPr/>
        </p:nvSpPr>
        <p:spPr>
          <a:xfrm>
            <a:off x="1155050" y="1690825"/>
            <a:ext cx="10816500" cy="32016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1000"/>
              </a:spcBef>
              <a:spcAft>
                <a:spcPts val="0"/>
              </a:spcAft>
              <a:buClr>
                <a:schemeClr val="dk1"/>
              </a:buClr>
              <a:buSzPts val="1100"/>
              <a:buFont typeface="Arial"/>
              <a:buNone/>
            </a:pPr>
            <a:r>
              <a:rPr lang="nl-NL" sz="2600" i="1">
                <a:solidFill>
                  <a:srgbClr val="1E4191"/>
                </a:solidFill>
                <a:latin typeface="Gill Sans"/>
                <a:ea typeface="Gill Sans"/>
                <a:cs typeface="Gill Sans"/>
                <a:sym typeface="Gill Sans"/>
              </a:rPr>
              <a:t>Hockey en sociale contacten vormen de basis van onze vereniging.  Voordaan is dé plek waar je jezelf ontwikkelt en van het leven geniet.  Wij inspireren en motiveren onze leden om elkaar te ontmoeten op ons veilige en mooie complex.  </a:t>
            </a:r>
            <a:r>
              <a:rPr lang="nl-NL" sz="2600" i="1">
                <a:solidFill>
                  <a:srgbClr val="1E4191"/>
                </a:solidFill>
                <a:highlight>
                  <a:srgbClr val="FFEE00"/>
                </a:highlight>
                <a:latin typeface="Gill Sans"/>
                <a:ea typeface="Gill Sans"/>
                <a:cs typeface="Gill Sans"/>
                <a:sym typeface="Gill Sans"/>
              </a:rPr>
              <a:t>Waar we aandacht hebben voor duurzaamheid en milieu.</a:t>
            </a:r>
            <a:r>
              <a:rPr lang="nl-NL" sz="2600" i="1">
                <a:solidFill>
                  <a:srgbClr val="1E4191"/>
                </a:solidFill>
                <a:latin typeface="Gill Sans"/>
                <a:ea typeface="Gill Sans"/>
                <a:cs typeface="Gill Sans"/>
                <a:sym typeface="Gill Sans"/>
              </a:rPr>
              <a:t> Een plek waar je vriendschappen voor het leven sluit en onvergetelijke herinneringen maakt. Sportiviteit, gezelligheid en maatschappelijke betrokkenheid komen hier bij elkaar. Samen Voordaan!</a:t>
            </a:r>
            <a:endParaRPr sz="2600" i="1">
              <a:solidFill>
                <a:srgbClr val="1E4191"/>
              </a:solidFill>
              <a:latin typeface="Gill Sans"/>
              <a:ea typeface="Gill Sans"/>
              <a:cs typeface="Gill Sans"/>
              <a:sym typeface="Gill Sans"/>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94a023c45c_0_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4" name="Google Shape;114;g194a023c45c_0_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15" name="Google Shape;115;g194a023c45c_0_34"/>
          <p:cNvSpPr/>
          <p:nvPr/>
        </p:nvSpPr>
        <p:spPr>
          <a:xfrm>
            <a:off x="6096000" y="0"/>
            <a:ext cx="6096000" cy="6068700"/>
          </a:xfrm>
          <a:prstGeom prst="rect">
            <a:avLst/>
          </a:prstGeom>
          <a:solidFill>
            <a:srgbClr val="2435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g194a023c45c_0_34"/>
          <p:cNvSpPr/>
          <p:nvPr/>
        </p:nvSpPr>
        <p:spPr>
          <a:xfrm>
            <a:off x="0" y="6068599"/>
            <a:ext cx="12192000" cy="7893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g194a023c45c_0_34"/>
          <p:cNvSpPr txBox="1"/>
          <p:nvPr/>
        </p:nvSpPr>
        <p:spPr>
          <a:xfrm>
            <a:off x="6313163" y="2392363"/>
            <a:ext cx="5365800" cy="1612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Gill Sans"/>
              <a:buNone/>
            </a:pPr>
            <a:r>
              <a:rPr lang="nl-NL" sz="2800" b="1" i="0" u="none" strike="noStrike" cap="none">
                <a:solidFill>
                  <a:schemeClr val="lt1"/>
                </a:solidFill>
                <a:latin typeface="Gill Sans"/>
                <a:ea typeface="Gill Sans"/>
                <a:cs typeface="Gill Sans"/>
                <a:sym typeface="Gill Sans"/>
              </a:rPr>
              <a:t>NEDERLANDS EERSTE</a:t>
            </a:r>
            <a:endParaRPr/>
          </a:p>
          <a:p>
            <a:pPr marL="228600" marR="0" lvl="0" indent="-228600" algn="l" rtl="0">
              <a:lnSpc>
                <a:spcPct val="90000"/>
              </a:lnSpc>
              <a:spcBef>
                <a:spcPts val="0"/>
              </a:spcBef>
              <a:spcAft>
                <a:spcPts val="0"/>
              </a:spcAft>
              <a:buClr>
                <a:schemeClr val="lt1"/>
              </a:buClr>
              <a:buSzPts val="2800"/>
              <a:buFont typeface="Gill Sans"/>
              <a:buNone/>
            </a:pPr>
            <a:r>
              <a:rPr lang="nl-NL" sz="2800" b="1" i="0" u="none" strike="noStrike" cap="none">
                <a:solidFill>
                  <a:schemeClr val="lt1"/>
                </a:solidFill>
                <a:latin typeface="Gill Sans"/>
                <a:ea typeface="Gill Sans"/>
                <a:cs typeface="Gill Sans"/>
                <a:sym typeface="Gill Sans"/>
              </a:rPr>
              <a:t>CIRCULAIRE HOCKEYCLUB</a:t>
            </a:r>
            <a:endParaRPr sz="2800" b="1" i="0" u="none" strike="noStrike" cap="none">
              <a:solidFill>
                <a:schemeClr val="lt1"/>
              </a:solidFill>
              <a:latin typeface="Gill Sans"/>
              <a:ea typeface="Gill Sans"/>
              <a:cs typeface="Gill Sans"/>
              <a:sym typeface="Gill Sans"/>
            </a:endParaRPr>
          </a:p>
        </p:txBody>
      </p:sp>
      <p:sp>
        <p:nvSpPr>
          <p:cNvPr id="118" name="Google Shape;118;g194a023c45c_0_34"/>
          <p:cNvSpPr txBox="1"/>
          <p:nvPr/>
        </p:nvSpPr>
        <p:spPr>
          <a:xfrm>
            <a:off x="6192838" y="2864212"/>
            <a:ext cx="5365800" cy="90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lt1"/>
              </a:buClr>
              <a:buSzPts val="2000"/>
              <a:buFont typeface="Gill Sans"/>
              <a:buNone/>
            </a:pPr>
            <a:endParaRPr sz="2000" b="0" i="0" u="none" strike="noStrike" cap="none">
              <a:solidFill>
                <a:schemeClr val="lt1"/>
              </a:solidFill>
              <a:latin typeface="Gill Sans"/>
              <a:ea typeface="Gill Sans"/>
              <a:cs typeface="Gill Sans"/>
              <a:sym typeface="Gill Sans"/>
            </a:endParaRPr>
          </a:p>
        </p:txBody>
      </p:sp>
      <p:sp>
        <p:nvSpPr>
          <p:cNvPr id="119" name="Google Shape;119;g194a023c45c_0_34"/>
          <p:cNvSpPr txBox="1"/>
          <p:nvPr/>
        </p:nvSpPr>
        <p:spPr>
          <a:xfrm>
            <a:off x="6460949" y="4004575"/>
            <a:ext cx="5097600" cy="1101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1400"/>
              <a:buFont typeface="Gill Sans"/>
              <a:buNone/>
            </a:pPr>
            <a:r>
              <a:rPr lang="nl-NL">
                <a:solidFill>
                  <a:schemeClr val="lt1"/>
                </a:solidFill>
                <a:latin typeface="Gill Sans"/>
                <a:ea typeface="Gill Sans"/>
                <a:cs typeface="Gill Sans"/>
                <a:sym typeface="Gill Sans"/>
              </a:rPr>
              <a:t>Routekaart aanpak</a:t>
            </a:r>
            <a:endParaRPr sz="1400" b="0" i="0" u="none" strike="noStrike" cap="none">
              <a:solidFill>
                <a:schemeClr val="lt1"/>
              </a:solidFill>
              <a:latin typeface="Gill Sans"/>
              <a:ea typeface="Gill Sans"/>
              <a:cs typeface="Gill Sans"/>
              <a:sym typeface="Gill Sans"/>
            </a:endParaRPr>
          </a:p>
        </p:txBody>
      </p:sp>
      <p:pic>
        <p:nvPicPr>
          <p:cNvPr id="120" name="Google Shape;120;g194a023c45c_0_34" descr="IMG_9052.JPG"/>
          <p:cNvPicPr preferRelativeResize="0"/>
          <p:nvPr/>
        </p:nvPicPr>
        <p:blipFill rotWithShape="1">
          <a:blip r:embed="rId3">
            <a:alphaModFix/>
          </a:blip>
          <a:srcRect l="-3250" r="19463"/>
          <a:stretch/>
        </p:blipFill>
        <p:spPr>
          <a:xfrm>
            <a:off x="-280750" y="0"/>
            <a:ext cx="6376749" cy="6068700"/>
          </a:xfrm>
          <a:prstGeom prst="rect">
            <a:avLst/>
          </a:prstGeom>
          <a:noFill/>
          <a:ln>
            <a:noFill/>
          </a:ln>
        </p:spPr>
      </p:pic>
      <p:pic>
        <p:nvPicPr>
          <p:cNvPr id="121" name="Google Shape;121;g194a023c45c_0_34" descr="Logo&#10;&#10;Description automatically generated"/>
          <p:cNvPicPr preferRelativeResize="0"/>
          <p:nvPr/>
        </p:nvPicPr>
        <p:blipFill rotWithShape="1">
          <a:blip r:embed="rId4">
            <a:alphaModFix/>
          </a:blip>
          <a:srcRect/>
          <a:stretch/>
        </p:blipFill>
        <p:spPr>
          <a:xfrm>
            <a:off x="314105" y="5019685"/>
            <a:ext cx="1702904" cy="17029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94a023c45c_2_1"/>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g194a023c45c_2_1"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28" name="Google Shape;128;g194a023c45c_2_1"/>
          <p:cNvSpPr txBox="1"/>
          <p:nvPr/>
        </p:nvSpPr>
        <p:spPr>
          <a:xfrm>
            <a:off x="838200" y="365125"/>
            <a:ext cx="1126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rgbClr val="243588"/>
                </a:solidFill>
                <a:latin typeface="Gill Sans"/>
                <a:ea typeface="Gill Sans"/>
                <a:cs typeface="Gill Sans"/>
                <a:sym typeface="Gill Sans"/>
              </a:rPr>
              <a:t>VERDUURZAMEN GAAT OM GEDRAG</a:t>
            </a:r>
            <a:endParaRPr sz="4400" b="1" u="none">
              <a:solidFill>
                <a:schemeClr val="lt1"/>
              </a:solidFill>
              <a:latin typeface="Gill Sans"/>
              <a:ea typeface="Gill Sans"/>
              <a:cs typeface="Gill Sans"/>
              <a:sym typeface="Gill Sans"/>
            </a:endParaRPr>
          </a:p>
        </p:txBody>
      </p:sp>
      <p:sp>
        <p:nvSpPr>
          <p:cNvPr id="129" name="Google Shape;129;g194a023c45c_2_1"/>
          <p:cNvSpPr txBox="1"/>
          <p:nvPr/>
        </p:nvSpPr>
        <p:spPr>
          <a:xfrm>
            <a:off x="1155050" y="1690825"/>
            <a:ext cx="6918300" cy="39660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1000"/>
              </a:spcBef>
              <a:spcAft>
                <a:spcPts val="0"/>
              </a:spcAft>
              <a:buNone/>
            </a:pPr>
            <a:r>
              <a:rPr lang="nl-NL">
                <a:solidFill>
                  <a:srgbClr val="243588"/>
                </a:solidFill>
                <a:highlight>
                  <a:srgbClr val="FFFFFF"/>
                </a:highlight>
                <a:latin typeface="Gill Sans"/>
                <a:ea typeface="Gill Sans"/>
                <a:cs typeface="Gill Sans"/>
                <a:sym typeface="Gill Sans"/>
              </a:rPr>
              <a:t>Voordaan wil niet groter worden ten koste van alles. We willen dat de leden zelf groeien en de club zich op een toekomstbestendige manier ontwikkelt. Zodat onze kinderen straks terugkijken en zeggen </a:t>
            </a:r>
            <a:endParaRPr>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r>
              <a:rPr lang="nl-NL" sz="1800" i="1">
                <a:solidFill>
                  <a:srgbClr val="243588"/>
                </a:solidFill>
                <a:highlight>
                  <a:srgbClr val="FFFFFF"/>
                </a:highlight>
                <a:latin typeface="Gill Sans"/>
                <a:ea typeface="Gill Sans"/>
                <a:cs typeface="Gill Sans"/>
                <a:sym typeface="Gill Sans"/>
              </a:rPr>
              <a:t>“Ik doe wat voor een ander en we stimuleren elkaar tot de juiste dingen”. </a:t>
            </a:r>
            <a:endParaRPr sz="1800" i="1">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r>
              <a:rPr lang="nl-NL" i="1">
                <a:solidFill>
                  <a:srgbClr val="243588"/>
                </a:solidFill>
                <a:highlight>
                  <a:srgbClr val="FFFFFF"/>
                </a:highlight>
                <a:latin typeface="Gill Sans"/>
                <a:ea typeface="Gill Sans"/>
                <a:cs typeface="Gill Sans"/>
                <a:sym typeface="Gill Sans"/>
              </a:rPr>
              <a:t>Dat leerde ik al toen ik bij Voordaan hockeyde”. </a:t>
            </a:r>
            <a:r>
              <a:rPr lang="nl-NL">
                <a:solidFill>
                  <a:srgbClr val="243588"/>
                </a:solidFill>
                <a:highlight>
                  <a:srgbClr val="FFFFFF"/>
                </a:highlight>
                <a:latin typeface="Gill Sans"/>
                <a:ea typeface="Gill Sans"/>
                <a:cs typeface="Gill Sans"/>
                <a:sym typeface="Gill Sans"/>
              </a:rPr>
              <a:t>Dat is pas duurzaam.</a:t>
            </a:r>
            <a:endParaRPr>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r>
              <a:rPr lang="nl-NL">
                <a:solidFill>
                  <a:srgbClr val="243588"/>
                </a:solidFill>
                <a:highlight>
                  <a:srgbClr val="FFFFFF"/>
                </a:highlight>
                <a:latin typeface="Gill Sans"/>
                <a:ea typeface="Gill Sans"/>
                <a:cs typeface="Gill Sans"/>
                <a:sym typeface="Gill Sans"/>
              </a:rPr>
              <a:t>Om structureel duurzamer te worden ligt er geen standaard draaiboek. Afhankelijk van de uitdagingen die er spelen richting de toekomst, verschilt het plan per club. Net als per huis of kantoor. En duurzaamheid is een breed begrip. </a:t>
            </a:r>
            <a:endParaRPr>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endParaRPr>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r>
              <a:rPr lang="nl-NL">
                <a:solidFill>
                  <a:srgbClr val="243588"/>
                </a:solidFill>
                <a:highlight>
                  <a:srgbClr val="FFFFFF"/>
                </a:highlight>
                <a:latin typeface="Gill Sans"/>
                <a:ea typeface="Gill Sans"/>
                <a:cs typeface="Gill Sans"/>
                <a:sym typeface="Gill Sans"/>
              </a:rPr>
              <a:t>Zowel Rabobank als NOC NSF zijn op zoek naar clubs die een voorbeeld zijn voor anderen. Daarnaast is verduurzaming een interessant thema voor sponsoren. Omdat we dan dezelfde doelstellingen najagen. </a:t>
            </a:r>
            <a:endParaRPr>
              <a:solidFill>
                <a:srgbClr val="243588"/>
              </a:solidFill>
              <a:highlight>
                <a:srgbClr val="FFFFFF"/>
              </a:highlight>
              <a:latin typeface="Gill Sans"/>
              <a:ea typeface="Gill Sans"/>
              <a:cs typeface="Gill Sans"/>
              <a:sym typeface="Gill Sans"/>
            </a:endParaRPr>
          </a:p>
          <a:p>
            <a:pPr marL="0" lvl="0" indent="0" algn="l" rtl="0">
              <a:spcBef>
                <a:spcPts val="0"/>
              </a:spcBef>
              <a:spcAft>
                <a:spcPts val="0"/>
              </a:spcAft>
              <a:buNone/>
            </a:pPr>
            <a:endParaRPr>
              <a:latin typeface="Calibri"/>
              <a:ea typeface="Calibri"/>
              <a:cs typeface="Calibri"/>
              <a:sym typeface="Calibri"/>
            </a:endParaRPr>
          </a:p>
        </p:txBody>
      </p:sp>
      <p:pic>
        <p:nvPicPr>
          <p:cNvPr id="130" name="Google Shape;130;g194a023c45c_2_1"/>
          <p:cNvPicPr preferRelativeResize="0"/>
          <p:nvPr/>
        </p:nvPicPr>
        <p:blipFill>
          <a:blip r:embed="rId4">
            <a:alphaModFix/>
          </a:blip>
          <a:stretch>
            <a:fillRect/>
          </a:stretch>
        </p:blipFill>
        <p:spPr>
          <a:xfrm>
            <a:off x="9328300" y="1434150"/>
            <a:ext cx="2149825" cy="1886575"/>
          </a:xfrm>
          <a:prstGeom prst="rect">
            <a:avLst/>
          </a:prstGeom>
          <a:noFill/>
          <a:ln>
            <a:noFill/>
          </a:ln>
        </p:spPr>
      </p:pic>
      <p:pic>
        <p:nvPicPr>
          <p:cNvPr id="131" name="Google Shape;131;g194a023c45c_2_1"/>
          <p:cNvPicPr preferRelativeResize="0"/>
          <p:nvPr/>
        </p:nvPicPr>
        <p:blipFill>
          <a:blip r:embed="rId5">
            <a:alphaModFix/>
          </a:blip>
          <a:stretch>
            <a:fillRect/>
          </a:stretch>
        </p:blipFill>
        <p:spPr>
          <a:xfrm>
            <a:off x="8592050" y="3785925"/>
            <a:ext cx="2886075" cy="158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94a023c45c_2_13"/>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7" name="Google Shape;137;g194a023c45c_2_13"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38" name="Google Shape;138;g194a023c45c_2_13"/>
          <p:cNvSpPr txBox="1"/>
          <p:nvPr/>
        </p:nvSpPr>
        <p:spPr>
          <a:xfrm>
            <a:off x="838200" y="365125"/>
            <a:ext cx="1126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rgbClr val="243588"/>
                </a:solidFill>
                <a:latin typeface="Gill Sans"/>
                <a:ea typeface="Gill Sans"/>
                <a:cs typeface="Gill Sans"/>
                <a:sym typeface="Gill Sans"/>
              </a:rPr>
              <a:t>VOORDAAN VALT OP</a:t>
            </a:r>
            <a:endParaRPr sz="4400" b="1" u="none">
              <a:solidFill>
                <a:schemeClr val="lt1"/>
              </a:solidFill>
              <a:latin typeface="Gill Sans"/>
              <a:ea typeface="Gill Sans"/>
              <a:cs typeface="Gill Sans"/>
              <a:sym typeface="Gill Sans"/>
            </a:endParaRPr>
          </a:p>
        </p:txBody>
      </p:sp>
      <p:sp>
        <p:nvSpPr>
          <p:cNvPr id="139" name="Google Shape;139;g194a023c45c_2_13"/>
          <p:cNvSpPr txBox="1"/>
          <p:nvPr/>
        </p:nvSpPr>
        <p:spPr>
          <a:xfrm>
            <a:off x="1155050" y="1690825"/>
            <a:ext cx="5955600" cy="56610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1000"/>
              </a:spcBef>
              <a:spcAft>
                <a:spcPts val="0"/>
              </a:spcAft>
              <a:buNone/>
            </a:pPr>
            <a:r>
              <a:rPr lang="nl-NL" sz="1500" i="1">
                <a:solidFill>
                  <a:srgbClr val="243588"/>
                </a:solidFill>
                <a:highlight>
                  <a:srgbClr val="FFFFFF"/>
                </a:highlight>
                <a:latin typeface="Gill Sans"/>
                <a:ea typeface="Gill Sans"/>
                <a:cs typeface="Gill Sans"/>
                <a:sym typeface="Gill Sans"/>
              </a:rPr>
              <a:t>“Technische en Sociale stappen gaan hand in hand. Technisch kan een club verduurzamen. Dat is vaak zichtbaar en beter voor de portemonnee. </a:t>
            </a:r>
            <a:r>
              <a:rPr lang="nl-NL" sz="1900" i="1">
                <a:solidFill>
                  <a:srgbClr val="243588"/>
                </a:solidFill>
                <a:highlight>
                  <a:srgbClr val="FFFFFF"/>
                </a:highlight>
                <a:latin typeface="Gill Sans"/>
                <a:ea typeface="Gill Sans"/>
                <a:cs typeface="Gill Sans"/>
                <a:sym typeface="Gill Sans"/>
              </a:rPr>
              <a:t>De sociale kant van duurzaamheid is minstens zo belangrijk.</a:t>
            </a:r>
            <a:r>
              <a:rPr lang="nl-NL" sz="1800" i="1">
                <a:solidFill>
                  <a:srgbClr val="243588"/>
                </a:solidFill>
                <a:highlight>
                  <a:srgbClr val="FFFFFF"/>
                </a:highlight>
                <a:latin typeface="Gill Sans"/>
                <a:ea typeface="Gill Sans"/>
                <a:cs typeface="Gill Sans"/>
                <a:sym typeface="Gill Sans"/>
              </a:rPr>
              <a:t> </a:t>
            </a:r>
            <a:endParaRPr sz="1800" i="1">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r>
              <a:rPr lang="nl-NL" sz="1500" i="1">
                <a:solidFill>
                  <a:srgbClr val="243588"/>
                </a:solidFill>
                <a:highlight>
                  <a:srgbClr val="FFFFFF"/>
                </a:highlight>
                <a:latin typeface="Gill Sans"/>
                <a:ea typeface="Gill Sans"/>
                <a:cs typeface="Gill Sans"/>
                <a:sym typeface="Gill Sans"/>
              </a:rPr>
              <a:t>Denk aan de samenwerking met de omgeving. Want sport &amp; sportverenigingen spelen een hele belangrijke rol in het algemeen welbevinden, de lokale omgeving, voeding en gezondheid”. (</a:t>
            </a:r>
            <a:r>
              <a:rPr lang="nl-NL" sz="1500">
                <a:solidFill>
                  <a:srgbClr val="243588"/>
                </a:solidFill>
                <a:highlight>
                  <a:srgbClr val="FFFFFF"/>
                </a:highlight>
                <a:latin typeface="Gill Sans"/>
                <a:ea typeface="Gill Sans"/>
                <a:cs typeface="Gill Sans"/>
                <a:sym typeface="Gill Sans"/>
              </a:rPr>
              <a:t>Koen Beelen &amp; Ruben Beekmans van NOC NSF) </a:t>
            </a:r>
            <a:endParaRPr sz="1500" i="1">
              <a:solidFill>
                <a:srgbClr val="243588"/>
              </a:solidFill>
              <a:highlight>
                <a:srgbClr val="FFFFFF"/>
              </a:highlight>
              <a:latin typeface="Gill Sans"/>
              <a:ea typeface="Gill Sans"/>
              <a:cs typeface="Gill Sans"/>
              <a:sym typeface="Gill Sans"/>
            </a:endParaRPr>
          </a:p>
          <a:p>
            <a:pPr marL="0" lvl="0" indent="0" algn="l" rtl="0">
              <a:lnSpc>
                <a:spcPct val="98181"/>
              </a:lnSpc>
              <a:spcBef>
                <a:spcPts val="1000"/>
              </a:spcBef>
              <a:spcAft>
                <a:spcPts val="0"/>
              </a:spcAft>
              <a:buNone/>
            </a:pPr>
            <a:endParaRPr sz="1500" i="1">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None/>
            </a:pPr>
            <a:r>
              <a:rPr lang="nl-NL" sz="1500">
                <a:solidFill>
                  <a:srgbClr val="243588"/>
                </a:solidFill>
                <a:highlight>
                  <a:srgbClr val="FFFFFF"/>
                </a:highlight>
                <a:latin typeface="Gill Sans"/>
                <a:ea typeface="Gill Sans"/>
                <a:cs typeface="Gill Sans"/>
                <a:sym typeface="Gill Sans"/>
              </a:rPr>
              <a:t>“</a:t>
            </a:r>
            <a:r>
              <a:rPr lang="nl-NL" sz="1500" i="1">
                <a:solidFill>
                  <a:srgbClr val="243588"/>
                </a:solidFill>
                <a:highlight>
                  <a:srgbClr val="FFFFFF"/>
                </a:highlight>
                <a:latin typeface="Gill Sans"/>
                <a:ea typeface="Gill Sans"/>
                <a:cs typeface="Gill Sans"/>
                <a:sym typeface="Gill Sans"/>
              </a:rPr>
              <a:t>Wat maakt Voordaan anders dan andere clubs?” </a:t>
            </a:r>
            <a:r>
              <a:rPr lang="nl-NL" sz="1900" i="1">
                <a:solidFill>
                  <a:srgbClr val="243588"/>
                </a:solidFill>
                <a:highlight>
                  <a:srgbClr val="FFFFFF"/>
                </a:highlight>
                <a:latin typeface="Gill Sans"/>
                <a:ea typeface="Gill Sans"/>
                <a:cs typeface="Gill Sans"/>
                <a:sym typeface="Gill Sans"/>
              </a:rPr>
              <a:t>Verduurzamen gaat om gedrag. </a:t>
            </a:r>
            <a:r>
              <a:rPr lang="nl-NL" sz="1500" i="1">
                <a:solidFill>
                  <a:srgbClr val="243588"/>
                </a:solidFill>
                <a:highlight>
                  <a:srgbClr val="FFFFFF"/>
                </a:highlight>
                <a:latin typeface="Gill Sans"/>
                <a:ea typeface="Gill Sans"/>
                <a:cs typeface="Gill Sans"/>
                <a:sym typeface="Gill Sans"/>
              </a:rPr>
              <a:t>Het is een wijze van leven. Voordaan heeft op andere clubs 2 voordelen: Voordaan heeft omvang én onderlinge verbondenheid. Als we die twee kunnen omzetten in andere keuzes en ander gedrag, dan kan Voordaan als geen ander impact maken”.</a:t>
            </a:r>
            <a:r>
              <a:rPr lang="nl-NL" sz="1500">
                <a:solidFill>
                  <a:srgbClr val="243588"/>
                </a:solidFill>
                <a:highlight>
                  <a:srgbClr val="FFFFFF"/>
                </a:highlight>
                <a:latin typeface="Gill Sans"/>
                <a:ea typeface="Gill Sans"/>
                <a:cs typeface="Gill Sans"/>
                <a:sym typeface="Gill Sans"/>
              </a:rPr>
              <a:t> (Arnoud Fiolet)</a:t>
            </a:r>
            <a:endParaRPr sz="1500">
              <a:solidFill>
                <a:srgbClr val="243588"/>
              </a:solidFill>
              <a:highlight>
                <a:srgbClr val="FFFFFF"/>
              </a:highlight>
              <a:latin typeface="Gill Sans"/>
              <a:ea typeface="Gill Sans"/>
              <a:cs typeface="Gill Sans"/>
              <a:sym typeface="Gill Sans"/>
            </a:endParaRPr>
          </a:p>
          <a:p>
            <a:pPr marL="0" lvl="0" indent="0" algn="l" rtl="0">
              <a:lnSpc>
                <a:spcPct val="98181"/>
              </a:lnSpc>
              <a:spcBef>
                <a:spcPts val="1200"/>
              </a:spcBef>
              <a:spcAft>
                <a:spcPts val="0"/>
              </a:spcAft>
              <a:buNone/>
            </a:pPr>
            <a:endParaRPr sz="1200" i="1">
              <a:solidFill>
                <a:schemeClr val="dk1"/>
              </a:solidFill>
              <a:highlight>
                <a:srgbClr val="FFFFFF"/>
              </a:highlight>
              <a:latin typeface="Calibri"/>
              <a:ea typeface="Calibri"/>
              <a:cs typeface="Calibri"/>
              <a:sym typeface="Calibri"/>
            </a:endParaRPr>
          </a:p>
          <a:p>
            <a:pPr marL="0" lvl="0" indent="0" algn="l" rtl="0">
              <a:lnSpc>
                <a:spcPct val="98181"/>
              </a:lnSpc>
              <a:spcBef>
                <a:spcPts val="1000"/>
              </a:spcBef>
              <a:spcAft>
                <a:spcPts val="0"/>
              </a:spcAft>
              <a:buNone/>
            </a:pPr>
            <a:endParaRPr sz="2800" i="1">
              <a:solidFill>
                <a:srgbClr val="1E4191"/>
              </a:solidFill>
              <a:latin typeface="Gill Sans"/>
              <a:ea typeface="Gill Sans"/>
              <a:cs typeface="Gill Sans"/>
              <a:sym typeface="Gill Sans"/>
            </a:endParaRPr>
          </a:p>
          <a:p>
            <a:pPr marL="0" lvl="0" indent="0" algn="l" rtl="0">
              <a:lnSpc>
                <a:spcPct val="98181"/>
              </a:lnSpc>
              <a:spcBef>
                <a:spcPts val="1000"/>
              </a:spcBef>
              <a:spcAft>
                <a:spcPts val="0"/>
              </a:spcAft>
              <a:buNone/>
            </a:pPr>
            <a:endParaRPr sz="2500" i="1">
              <a:solidFill>
                <a:srgbClr val="1E4191"/>
              </a:solidFill>
            </a:endParaRPr>
          </a:p>
          <a:p>
            <a:pPr marL="0" lvl="0" indent="0" algn="l" rtl="0">
              <a:spcBef>
                <a:spcPts val="0"/>
              </a:spcBef>
              <a:spcAft>
                <a:spcPts val="0"/>
              </a:spcAft>
              <a:buNone/>
            </a:pPr>
            <a:endParaRPr>
              <a:latin typeface="Calibri"/>
              <a:ea typeface="Calibri"/>
              <a:cs typeface="Calibri"/>
              <a:sym typeface="Calibri"/>
            </a:endParaRPr>
          </a:p>
        </p:txBody>
      </p:sp>
      <p:pic>
        <p:nvPicPr>
          <p:cNvPr id="140" name="Google Shape;140;g194a023c45c_2_13"/>
          <p:cNvPicPr preferRelativeResize="0"/>
          <p:nvPr/>
        </p:nvPicPr>
        <p:blipFill>
          <a:blip r:embed="rId4">
            <a:alphaModFix/>
          </a:blip>
          <a:stretch>
            <a:fillRect/>
          </a:stretch>
        </p:blipFill>
        <p:spPr>
          <a:xfrm>
            <a:off x="7411450" y="1757425"/>
            <a:ext cx="4780549" cy="2802551"/>
          </a:xfrm>
          <a:prstGeom prst="rect">
            <a:avLst/>
          </a:prstGeom>
          <a:noFill/>
          <a:ln>
            <a:noFill/>
          </a:ln>
        </p:spPr>
      </p:pic>
      <p:pic>
        <p:nvPicPr>
          <p:cNvPr id="141" name="Google Shape;141;g194a023c45c_2_13"/>
          <p:cNvPicPr preferRelativeResize="0"/>
          <p:nvPr/>
        </p:nvPicPr>
        <p:blipFill>
          <a:blip r:embed="rId5">
            <a:alphaModFix/>
          </a:blip>
          <a:stretch>
            <a:fillRect/>
          </a:stretch>
        </p:blipFill>
        <p:spPr>
          <a:xfrm>
            <a:off x="7411450" y="4712376"/>
            <a:ext cx="3676561" cy="119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94a023c45c_2_25"/>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g194a023c45c_2_25"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48" name="Google Shape;148;g194a023c45c_2_25"/>
          <p:cNvSpPr txBox="1"/>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nl-NL" sz="4400" b="1">
                <a:solidFill>
                  <a:srgbClr val="243588"/>
                </a:solidFill>
                <a:latin typeface="Gill Sans"/>
                <a:ea typeface="Gill Sans"/>
                <a:cs typeface="Gill Sans"/>
                <a:sym typeface="Gill Sans"/>
              </a:rPr>
              <a:t>ONDERTUSSEN OP VOORDAAN</a:t>
            </a:r>
            <a:endParaRPr sz="4400" b="1" u="none">
              <a:solidFill>
                <a:schemeClr val="lt1"/>
              </a:solidFill>
              <a:latin typeface="Gill Sans"/>
              <a:ea typeface="Gill Sans"/>
              <a:cs typeface="Gill Sans"/>
              <a:sym typeface="Gill Sans"/>
            </a:endParaRPr>
          </a:p>
        </p:txBody>
      </p:sp>
      <p:sp>
        <p:nvSpPr>
          <p:cNvPr id="149" name="Google Shape;149;g194a023c45c_2_25"/>
          <p:cNvSpPr txBox="1"/>
          <p:nvPr/>
        </p:nvSpPr>
        <p:spPr>
          <a:xfrm>
            <a:off x="1155050" y="1690825"/>
            <a:ext cx="10816500" cy="49101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1000"/>
              </a:spcBef>
              <a:spcAft>
                <a:spcPts val="0"/>
              </a:spcAft>
              <a:buClr>
                <a:schemeClr val="dk1"/>
              </a:buClr>
              <a:buSzPts val="1100"/>
              <a:buFont typeface="Arial"/>
              <a:buNone/>
            </a:pPr>
            <a:r>
              <a:rPr lang="nl-NL" sz="1200">
                <a:solidFill>
                  <a:schemeClr val="dk1"/>
                </a:solidFill>
                <a:highlight>
                  <a:srgbClr val="FFFFFF"/>
                </a:highlight>
              </a:rPr>
              <a:t>.</a:t>
            </a:r>
            <a:r>
              <a:rPr lang="nl-NL" sz="1500">
                <a:solidFill>
                  <a:srgbClr val="243588"/>
                </a:solidFill>
                <a:highlight>
                  <a:srgbClr val="FFFFFF"/>
                </a:highlight>
                <a:latin typeface="Gill Sans"/>
                <a:ea typeface="Gill Sans"/>
                <a:cs typeface="Gill Sans"/>
                <a:sym typeface="Gill Sans"/>
              </a:rPr>
              <a:t>.. zetten we al mooie stappen. Binnenkort wordt er op de club een watertappunt geplaatst. In samenwerking met sponsor ELFI stimuleren we het gebruik van kraanwater, in plaats van plastic flesjes voor eenmalig gebruik.</a:t>
            </a:r>
            <a:endParaRPr sz="1500">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1500">
                <a:solidFill>
                  <a:srgbClr val="243588"/>
                </a:solidFill>
                <a:highlight>
                  <a:srgbClr val="FFFFFF"/>
                </a:highlight>
                <a:latin typeface="Gill Sans"/>
                <a:ea typeface="Gill Sans"/>
                <a:cs typeface="Gill Sans"/>
                <a:sym typeface="Gill Sans"/>
              </a:rPr>
              <a:t>...o</a:t>
            </a:r>
            <a:r>
              <a:rPr lang="nl-NL">
                <a:solidFill>
                  <a:srgbClr val="243588"/>
                </a:solidFill>
                <a:highlight>
                  <a:srgbClr val="FFFFFF"/>
                </a:highlight>
                <a:latin typeface="Gill Sans"/>
                <a:ea typeface="Gill Sans"/>
                <a:cs typeface="Gill Sans"/>
                <a:sym typeface="Gill Sans"/>
              </a:rPr>
              <a:t>p veld 1 is onlangs de oude veldverlichting vervangen voor LED. Daarmee besparen we duizenden euro’s per jaar aan stroomkosten. 47% zuiniger in verbruik.</a:t>
            </a:r>
            <a:endParaRPr>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1500">
                <a:solidFill>
                  <a:srgbClr val="243588"/>
                </a:solidFill>
                <a:highlight>
                  <a:srgbClr val="FFFFFF"/>
                </a:highlight>
                <a:latin typeface="Gill Sans"/>
                <a:ea typeface="Gill Sans"/>
                <a:cs typeface="Gill Sans"/>
                <a:sym typeface="Gill Sans"/>
              </a:rPr>
              <a:t>...komt het merendeel van de club op de fiets en geven we daarmee het goede voorbeeld. En houden we de woonomgeving prettig voor onze buren.</a:t>
            </a:r>
            <a:endParaRPr sz="1500">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1500">
                <a:solidFill>
                  <a:srgbClr val="243588"/>
                </a:solidFill>
                <a:highlight>
                  <a:srgbClr val="FFFFFF"/>
                </a:highlight>
                <a:latin typeface="Gill Sans"/>
                <a:ea typeface="Gill Sans"/>
                <a:cs typeface="Gill Sans"/>
                <a:sym typeface="Gill Sans"/>
              </a:rPr>
              <a:t>... is er de facebook groep” Voordaan Hockeyspullen Markt”, met inmiddels 164 leden. Want een tenue en sticks kunnen vaak prima een tweede, derde of zelfs vijfde ronde mee. Zo gaan we verspilling tegen. Ook lid worden?</a:t>
            </a:r>
            <a:endParaRPr sz="1500">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1500">
                <a:solidFill>
                  <a:srgbClr val="243588"/>
                </a:solidFill>
                <a:highlight>
                  <a:srgbClr val="FFFFFF"/>
                </a:highlight>
                <a:latin typeface="Gill Sans"/>
                <a:ea typeface="Gill Sans"/>
                <a:cs typeface="Gill Sans"/>
                <a:sym typeface="Gill Sans"/>
              </a:rPr>
              <a:t>... werken we samen met NOVA. De Voordaan blaashal staat op de velden van NOVA die in de winter niet gebruikt worden</a:t>
            </a:r>
            <a:endParaRPr sz="1500">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1500">
                <a:solidFill>
                  <a:srgbClr val="243588"/>
                </a:solidFill>
                <a:highlight>
                  <a:srgbClr val="FFFFFF"/>
                </a:highlight>
                <a:latin typeface="Gill Sans"/>
                <a:ea typeface="Gill Sans"/>
                <a:cs typeface="Gill Sans"/>
                <a:sym typeface="Gill Sans"/>
              </a:rPr>
              <a:t>... werkt de keuken aan een gevarieerder aanbod. Om naast bitterballen ook gezondere alternatieven aan te bieden.</a:t>
            </a:r>
            <a:endParaRPr sz="1500">
              <a:solidFill>
                <a:srgbClr val="243588"/>
              </a:solidFill>
              <a:highlight>
                <a:srgbClr val="FFFFFF"/>
              </a:highlight>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nl-NL" sz="2100" i="1">
                <a:solidFill>
                  <a:srgbClr val="243588"/>
                </a:solidFill>
                <a:highlight>
                  <a:srgbClr val="FFFFFF"/>
                </a:highlight>
                <a:latin typeface="Gill Sans"/>
                <a:ea typeface="Gill Sans"/>
                <a:cs typeface="Gill Sans"/>
                <a:sym typeface="Gill Sans"/>
              </a:rPr>
              <a:t>Zo vergroenen we Samen Voordaan. En dat SAMEN is nou precies wat Voordaan uniek maakt.</a:t>
            </a:r>
            <a:endParaRPr sz="2100" i="1">
              <a:solidFill>
                <a:srgbClr val="243588"/>
              </a:solidFill>
              <a:highlight>
                <a:srgbClr val="FFFFFF"/>
              </a:highlight>
              <a:latin typeface="Gill Sans"/>
              <a:ea typeface="Gill Sans"/>
              <a:cs typeface="Gill Sans"/>
              <a:sym typeface="Gill Sans"/>
            </a:endParaRPr>
          </a:p>
          <a:p>
            <a:pPr marL="0" lvl="0" indent="0" algn="l" rtl="0">
              <a:lnSpc>
                <a:spcPct val="98181"/>
              </a:lnSpc>
              <a:spcBef>
                <a:spcPts val="1200"/>
              </a:spcBef>
              <a:spcAft>
                <a:spcPts val="0"/>
              </a:spcAft>
              <a:buClr>
                <a:schemeClr val="dk1"/>
              </a:buClr>
              <a:buSzPts val="1100"/>
              <a:buFont typeface="Arial"/>
              <a:buNone/>
            </a:pPr>
            <a:endParaRPr sz="3200" i="1">
              <a:solidFill>
                <a:srgbClr val="1E4191"/>
              </a:solidFill>
              <a:latin typeface="Gill Sans"/>
              <a:ea typeface="Gill Sans"/>
              <a:cs typeface="Gill Sans"/>
              <a:sym typeface="Gill Sans"/>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ab68652cd2_0_0"/>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g1ab68652cd2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56" name="Google Shape;156;g1ab68652cd2_0_0"/>
          <p:cNvSpPr/>
          <p:nvPr/>
        </p:nvSpPr>
        <p:spPr>
          <a:xfrm flipH="1">
            <a:off x="202399" y="1649432"/>
            <a:ext cx="11501993" cy="4349294"/>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157" name="Google Shape;157;g1ab68652cd2_0_0"/>
          <p:cNvSpPr txBox="1"/>
          <p:nvPr/>
        </p:nvSpPr>
        <p:spPr>
          <a:xfrm>
            <a:off x="394270" y="211538"/>
            <a:ext cx="4638300" cy="4617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AMBITIE</a:t>
            </a:r>
            <a:endParaRPr sz="1800">
              <a:solidFill>
                <a:srgbClr val="243588"/>
              </a:solidFill>
              <a:latin typeface="Gill Sans"/>
              <a:ea typeface="Gill Sans"/>
              <a:cs typeface="Gill Sans"/>
              <a:sym typeface="Gill Sans"/>
            </a:endParaRPr>
          </a:p>
        </p:txBody>
      </p:sp>
      <p:pic>
        <p:nvPicPr>
          <p:cNvPr id="158" name="Google Shape;158;g1ab68652cd2_0_0" descr="Markering met effen opvulling"/>
          <p:cNvPicPr preferRelativeResize="0"/>
          <p:nvPr/>
        </p:nvPicPr>
        <p:blipFill rotWithShape="1">
          <a:blip r:embed="rId4">
            <a:alphaModFix/>
          </a:blip>
          <a:srcRect/>
          <a:stretch/>
        </p:blipFill>
        <p:spPr>
          <a:xfrm>
            <a:off x="5419350" y="938775"/>
            <a:ext cx="914400" cy="914400"/>
          </a:xfrm>
          <a:prstGeom prst="rect">
            <a:avLst/>
          </a:prstGeom>
          <a:noFill/>
          <a:ln>
            <a:noFill/>
          </a:ln>
        </p:spPr>
      </p:pic>
      <p:sp>
        <p:nvSpPr>
          <p:cNvPr id="159" name="Google Shape;159;g1ab68652cd2_0_0"/>
          <p:cNvSpPr txBox="1"/>
          <p:nvPr/>
        </p:nvSpPr>
        <p:spPr>
          <a:xfrm>
            <a:off x="6247362" y="646206"/>
            <a:ext cx="2222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Voordaan is de op één na meest groen gelegen club van NL </a:t>
            </a:r>
            <a:endParaRPr sz="1800">
              <a:solidFill>
                <a:srgbClr val="243588"/>
              </a:solidFill>
              <a:latin typeface="Gill Sans"/>
              <a:ea typeface="Gill Sans"/>
              <a:cs typeface="Gill Sans"/>
              <a:sym typeface="Gill Sans"/>
            </a:endParaRPr>
          </a:p>
        </p:txBody>
      </p:sp>
      <p:sp>
        <p:nvSpPr>
          <p:cNvPr id="160" name="Google Shape;160;g1ab68652cd2_0_0"/>
          <p:cNvSpPr txBox="1"/>
          <p:nvPr/>
        </p:nvSpPr>
        <p:spPr>
          <a:xfrm>
            <a:off x="6892524" y="3105604"/>
            <a:ext cx="298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rgbClr val="243588"/>
                </a:solidFill>
                <a:latin typeface="Gill Sans"/>
                <a:ea typeface="Gill Sans"/>
                <a:cs typeface="Gill Sans"/>
                <a:sym typeface="Gill Sans"/>
              </a:rPr>
              <a:t>Voordaan is met bijna 2000 leden de 13</a:t>
            </a:r>
            <a:r>
              <a:rPr lang="nl-NL" sz="1800" baseline="30000">
                <a:solidFill>
                  <a:srgbClr val="243588"/>
                </a:solidFill>
                <a:latin typeface="Gill Sans"/>
                <a:ea typeface="Gill Sans"/>
                <a:cs typeface="Gill Sans"/>
                <a:sym typeface="Gill Sans"/>
              </a:rPr>
              <a:t>de</a:t>
            </a:r>
            <a:r>
              <a:rPr lang="nl-NL" sz="1800">
                <a:solidFill>
                  <a:srgbClr val="243588"/>
                </a:solidFill>
                <a:latin typeface="Gill Sans"/>
                <a:ea typeface="Gill Sans"/>
                <a:cs typeface="Gill Sans"/>
                <a:sym typeface="Gill Sans"/>
              </a:rPr>
              <a:t> club van NL</a:t>
            </a:r>
            <a:endParaRPr sz="1800">
              <a:solidFill>
                <a:srgbClr val="243588"/>
              </a:solidFill>
              <a:latin typeface="Calibri"/>
              <a:ea typeface="Calibri"/>
              <a:cs typeface="Calibri"/>
              <a:sym typeface="Calibri"/>
            </a:endParaRPr>
          </a:p>
        </p:txBody>
      </p:sp>
      <p:sp>
        <p:nvSpPr>
          <p:cNvPr id="161" name="Google Shape;161;g1ab68652cd2_0_0"/>
          <p:cNvSpPr txBox="1"/>
          <p:nvPr/>
        </p:nvSpPr>
        <p:spPr>
          <a:xfrm>
            <a:off x="2102983" y="2570214"/>
            <a:ext cx="2757600" cy="6990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a:solidFill>
                  <a:srgbClr val="243588"/>
                </a:solidFill>
                <a:latin typeface="Gill Sans"/>
                <a:ea typeface="Gill Sans"/>
                <a:cs typeface="Gill Sans"/>
                <a:sym typeface="Gill Sans"/>
              </a:rPr>
              <a:t>Voor veel leden is Voordaan een 2</a:t>
            </a:r>
            <a:r>
              <a:rPr lang="nl-NL" sz="1800" baseline="30000">
                <a:solidFill>
                  <a:srgbClr val="243588"/>
                </a:solidFill>
                <a:latin typeface="Gill Sans"/>
                <a:ea typeface="Gill Sans"/>
                <a:cs typeface="Gill Sans"/>
                <a:sym typeface="Gill Sans"/>
              </a:rPr>
              <a:t>e</a:t>
            </a:r>
            <a:r>
              <a:rPr lang="nl-NL" sz="1800">
                <a:solidFill>
                  <a:srgbClr val="243588"/>
                </a:solidFill>
                <a:latin typeface="Gill Sans"/>
                <a:ea typeface="Gill Sans"/>
                <a:cs typeface="Gill Sans"/>
                <a:sym typeface="Gill Sans"/>
              </a:rPr>
              <a:t> thuis</a:t>
            </a:r>
            <a:endParaRPr sz="1800">
              <a:solidFill>
                <a:srgbClr val="243588"/>
              </a:solidFill>
              <a:latin typeface="Gill Sans"/>
              <a:ea typeface="Gill Sans"/>
              <a:cs typeface="Gill Sans"/>
              <a:sym typeface="Gill Sans"/>
            </a:endParaRPr>
          </a:p>
        </p:txBody>
      </p:sp>
      <p:sp>
        <p:nvSpPr>
          <p:cNvPr id="162" name="Google Shape;162;g1ab68652cd2_0_0"/>
          <p:cNvSpPr txBox="1"/>
          <p:nvPr/>
        </p:nvSpPr>
        <p:spPr>
          <a:xfrm>
            <a:off x="3270164" y="4859907"/>
            <a:ext cx="4713000" cy="10287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b="0">
                <a:solidFill>
                  <a:srgbClr val="243588"/>
                </a:solidFill>
                <a:latin typeface="Gill Sans"/>
                <a:ea typeface="Gill Sans"/>
                <a:cs typeface="Gill Sans"/>
                <a:sym typeface="Gill Sans"/>
              </a:rPr>
              <a:t>We willen niet als club groter groeien ten koste van alles. We willen dat de leden groeien en de club zich toekomstbestendig ontwikkelt.  </a:t>
            </a:r>
            <a:endParaRPr/>
          </a:p>
        </p:txBody>
      </p:sp>
      <p:sp>
        <p:nvSpPr>
          <p:cNvPr id="163" name="Google Shape;163;g1ab68652cd2_0_0"/>
          <p:cNvSpPr/>
          <p:nvPr/>
        </p:nvSpPr>
        <p:spPr>
          <a:xfrm>
            <a:off x="5494978" y="5812397"/>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164" name="Google Shape;164;g1ab68652cd2_0_0"/>
          <p:cNvSpPr/>
          <p:nvPr/>
        </p:nvSpPr>
        <p:spPr>
          <a:xfrm rot="-211478" flipH="1">
            <a:off x="1754113" y="327013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165" name="Google Shape;165;g1ab68652cd2_0_0"/>
          <p:cNvSpPr/>
          <p:nvPr/>
        </p:nvSpPr>
        <p:spPr>
          <a:xfrm rot="269555">
            <a:off x="7745787" y="1774693"/>
            <a:ext cx="168518" cy="216676"/>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166" name="Google Shape;166;g1ab68652cd2_0_0"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pic>
        <p:nvPicPr>
          <p:cNvPr id="167" name="Google Shape;167;g1ab68652cd2_0_0" descr="Logo&#10;&#10;Description automatically generated"/>
          <p:cNvPicPr preferRelativeResize="0"/>
          <p:nvPr/>
        </p:nvPicPr>
        <p:blipFill rotWithShape="1">
          <a:blip r:embed="rId3">
            <a:alphaModFix/>
          </a:blip>
          <a:srcRect/>
          <a:stretch/>
        </p:blipFill>
        <p:spPr>
          <a:xfrm>
            <a:off x="3432975" y="792101"/>
            <a:ext cx="1198100" cy="1207750"/>
          </a:xfrm>
          <a:prstGeom prst="rect">
            <a:avLst/>
          </a:prstGeom>
          <a:noFill/>
          <a:ln>
            <a:noFill/>
          </a:ln>
        </p:spPr>
      </p:pic>
      <p:pic>
        <p:nvPicPr>
          <p:cNvPr id="168" name="Google Shape;168;g1ab68652cd2_0_0"/>
          <p:cNvPicPr preferRelativeResize="0"/>
          <p:nvPr/>
        </p:nvPicPr>
        <p:blipFill>
          <a:blip r:embed="rId5">
            <a:alphaModFix/>
          </a:blip>
          <a:stretch>
            <a:fillRect/>
          </a:stretch>
        </p:blipFill>
        <p:spPr>
          <a:xfrm>
            <a:off x="5083600" y="2236338"/>
            <a:ext cx="1585900" cy="2240400"/>
          </a:xfrm>
          <a:prstGeom prst="rect">
            <a:avLst/>
          </a:prstGeom>
          <a:noFill/>
          <a:ln>
            <a:noFill/>
          </a:ln>
        </p:spPr>
      </p:pic>
      <p:pic>
        <p:nvPicPr>
          <p:cNvPr id="169" name="Google Shape;169;g1ab68652cd2_0_0"/>
          <p:cNvPicPr preferRelativeResize="0"/>
          <p:nvPr/>
        </p:nvPicPr>
        <p:blipFill>
          <a:blip r:embed="rId6">
            <a:alphaModFix/>
          </a:blip>
          <a:stretch>
            <a:fillRect/>
          </a:stretch>
        </p:blipFill>
        <p:spPr>
          <a:xfrm>
            <a:off x="0" y="3839575"/>
            <a:ext cx="2705100" cy="1695450"/>
          </a:xfrm>
          <a:prstGeom prst="rect">
            <a:avLst/>
          </a:prstGeom>
          <a:noFill/>
          <a:ln w="19050" cap="flat" cmpd="sng">
            <a:solidFill>
              <a:srgbClr val="243588"/>
            </a:solidFill>
            <a:prstDash val="dash"/>
            <a:miter lim="8000"/>
            <a:headEnd type="none" w="sm" len="sm"/>
            <a:tailEnd type="none" w="sm" len="sm"/>
          </a:ln>
        </p:spPr>
      </p:pic>
      <p:sp>
        <p:nvSpPr>
          <p:cNvPr id="170" name="Google Shape;170;g1ab68652cd2_0_0"/>
          <p:cNvSpPr/>
          <p:nvPr/>
        </p:nvSpPr>
        <p:spPr>
          <a:xfrm rot="-211478" flipH="1">
            <a:off x="8343388" y="283113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171" name="Google Shape;171;g1ab68652cd2_0_0"/>
          <p:cNvPicPr preferRelativeResize="0"/>
          <p:nvPr/>
        </p:nvPicPr>
        <p:blipFill>
          <a:blip r:embed="rId7">
            <a:alphaModFix/>
          </a:blip>
          <a:stretch>
            <a:fillRect/>
          </a:stretch>
        </p:blipFill>
        <p:spPr>
          <a:xfrm>
            <a:off x="8419600" y="150275"/>
            <a:ext cx="2724150" cy="1676400"/>
          </a:xfrm>
          <a:prstGeom prst="rect">
            <a:avLst/>
          </a:prstGeom>
          <a:noFill/>
          <a:ln>
            <a:noFill/>
          </a:ln>
        </p:spPr>
      </p:pic>
      <p:pic>
        <p:nvPicPr>
          <p:cNvPr id="172" name="Google Shape;172;g1ab68652cd2_0_0"/>
          <p:cNvPicPr preferRelativeResize="0"/>
          <p:nvPr/>
        </p:nvPicPr>
        <p:blipFill>
          <a:blip r:embed="rId8">
            <a:alphaModFix/>
          </a:blip>
          <a:stretch>
            <a:fillRect/>
          </a:stretch>
        </p:blipFill>
        <p:spPr>
          <a:xfrm>
            <a:off x="9740547" y="2595200"/>
            <a:ext cx="2222100" cy="1244376"/>
          </a:xfrm>
          <a:prstGeom prst="rect">
            <a:avLst/>
          </a:prstGeom>
          <a:noFill/>
          <a:ln w="19050" cap="flat" cmpd="sng">
            <a:solidFill>
              <a:srgbClr val="243588"/>
            </a:solidFill>
            <a:prstDash val="dash"/>
            <a:miter lim="8000"/>
            <a:headEnd type="none" w="sm" len="sm"/>
            <a:tailEnd type="none" w="sm" len="sm"/>
          </a:ln>
        </p:spPr>
      </p:pic>
      <p:sp>
        <p:nvSpPr>
          <p:cNvPr id="173" name="Google Shape;173;g1ab68652cd2_0_0"/>
          <p:cNvSpPr/>
          <p:nvPr/>
        </p:nvSpPr>
        <p:spPr>
          <a:xfrm>
            <a:off x="8277725" y="4859900"/>
            <a:ext cx="3684900" cy="1301700"/>
          </a:xfrm>
          <a:prstGeom prst="rect">
            <a:avLst/>
          </a:prstGeom>
          <a:solidFill>
            <a:srgbClr val="243588"/>
          </a:solidFill>
          <a:ln w="19050" cap="flat" cmpd="sng">
            <a:solidFill>
              <a:srgbClr val="243588"/>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NL">
                <a:solidFill>
                  <a:schemeClr val="lt1"/>
                </a:solidFill>
                <a:latin typeface="Gill Sans"/>
                <a:ea typeface="Gill Sans"/>
                <a:cs typeface="Gill Sans"/>
                <a:sym typeface="Gill Sans"/>
              </a:rPr>
              <a:t>&gt; Sportiviteit</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&amp; Gezelligheid </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&amp; Maatschappelijke betrokkenheid</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a:solidFill>
                  <a:schemeClr val="lt1"/>
                </a:solidFill>
                <a:latin typeface="Gill Sans"/>
                <a:ea typeface="Gill Sans"/>
                <a:cs typeface="Gill Sans"/>
                <a:sym typeface="Gill Sans"/>
              </a:rPr>
              <a:t>=</a:t>
            </a: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nl-NL" sz="2200" b="1">
                <a:solidFill>
                  <a:schemeClr val="lt1"/>
                </a:solidFill>
                <a:latin typeface="Gill Sans"/>
                <a:ea typeface="Gill Sans"/>
                <a:cs typeface="Gill Sans"/>
                <a:sym typeface="Gill Sans"/>
              </a:rPr>
              <a:t>SAMEN VOORDAAN</a:t>
            </a:r>
            <a:endParaRPr sz="2200" b="1">
              <a:solidFill>
                <a:schemeClr val="lt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ab68652cd2_0_23"/>
          <p:cNvSpPr/>
          <p:nvPr/>
        </p:nvSpPr>
        <p:spPr>
          <a:xfrm>
            <a:off x="0" y="6062231"/>
            <a:ext cx="12192000" cy="795900"/>
          </a:xfrm>
          <a:prstGeom prst="rect">
            <a:avLst/>
          </a:prstGeom>
          <a:solidFill>
            <a:srgbClr val="FFE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g1ab68652cd2_0_23" descr="Logo&#10;&#10;Description automatically generated"/>
          <p:cNvPicPr preferRelativeResize="0"/>
          <p:nvPr/>
        </p:nvPicPr>
        <p:blipFill rotWithShape="1">
          <a:blip r:embed="rId3">
            <a:alphaModFix/>
          </a:blip>
          <a:srcRect/>
          <a:stretch/>
        </p:blipFill>
        <p:spPr>
          <a:xfrm>
            <a:off x="838200" y="6161718"/>
            <a:ext cx="593587" cy="598375"/>
          </a:xfrm>
          <a:prstGeom prst="rect">
            <a:avLst/>
          </a:prstGeom>
          <a:noFill/>
          <a:ln>
            <a:noFill/>
          </a:ln>
        </p:spPr>
      </p:pic>
      <p:sp>
        <p:nvSpPr>
          <p:cNvPr id="180" name="Google Shape;180;g1ab68652cd2_0_23"/>
          <p:cNvSpPr/>
          <p:nvPr/>
        </p:nvSpPr>
        <p:spPr>
          <a:xfrm flipH="1">
            <a:off x="202399" y="1649432"/>
            <a:ext cx="11501993" cy="4349294"/>
          </a:xfrm>
          <a:custGeom>
            <a:avLst/>
            <a:gdLst/>
            <a:ahLst/>
            <a:cxnLst/>
            <a:rect l="l" t="t" r="r" b="b"/>
            <a:pathLst>
              <a:path w="12502166" h="4202216" extrusionOk="0">
                <a:moveTo>
                  <a:pt x="7540551" y="0"/>
                </a:moveTo>
                <a:cubicBezTo>
                  <a:pt x="4991227" y="150471"/>
                  <a:pt x="2441903" y="300942"/>
                  <a:pt x="1336521" y="486137"/>
                </a:cubicBezTo>
                <a:cubicBezTo>
                  <a:pt x="231139" y="671332"/>
                  <a:pt x="-802867" y="873889"/>
                  <a:pt x="908257" y="1111170"/>
                </a:cubicBezTo>
                <a:cubicBezTo>
                  <a:pt x="2619381" y="1348451"/>
                  <a:pt x="9946156" y="1437190"/>
                  <a:pt x="11603265" y="1909823"/>
                </a:cubicBezTo>
                <a:cubicBezTo>
                  <a:pt x="13260374" y="2382456"/>
                  <a:pt x="12399988" y="3566932"/>
                  <a:pt x="10850910" y="3946967"/>
                </a:cubicBezTo>
                <a:cubicBezTo>
                  <a:pt x="9301832" y="4327002"/>
                  <a:pt x="3678465" y="4157241"/>
                  <a:pt x="2308794" y="4190036"/>
                </a:cubicBezTo>
                <a:cubicBezTo>
                  <a:pt x="939123" y="4222831"/>
                  <a:pt x="1786004" y="4183284"/>
                  <a:pt x="2632885" y="4143737"/>
                </a:cubicBezTo>
              </a:path>
            </a:pathLst>
          </a:custGeom>
          <a:noFill/>
          <a:ln w="19050" cap="flat" cmpd="sng">
            <a:solidFill>
              <a:srgbClr val="24358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181" name="Google Shape;181;g1ab68652cd2_0_23" descr="Markering met effen opvulling"/>
          <p:cNvPicPr preferRelativeResize="0"/>
          <p:nvPr/>
        </p:nvPicPr>
        <p:blipFill rotWithShape="1">
          <a:blip r:embed="rId4">
            <a:alphaModFix/>
          </a:blip>
          <a:srcRect/>
          <a:stretch/>
        </p:blipFill>
        <p:spPr>
          <a:xfrm>
            <a:off x="5419350" y="938775"/>
            <a:ext cx="914400" cy="914400"/>
          </a:xfrm>
          <a:prstGeom prst="rect">
            <a:avLst/>
          </a:prstGeom>
          <a:noFill/>
          <a:ln>
            <a:noFill/>
          </a:ln>
        </p:spPr>
      </p:pic>
      <p:pic>
        <p:nvPicPr>
          <p:cNvPr id="182" name="Google Shape;182;g1ab68652cd2_0_23" descr="Markering met effen opvulling"/>
          <p:cNvPicPr preferRelativeResize="0"/>
          <p:nvPr/>
        </p:nvPicPr>
        <p:blipFill rotWithShape="1">
          <a:blip r:embed="rId4">
            <a:alphaModFix/>
          </a:blip>
          <a:srcRect/>
          <a:stretch/>
        </p:blipFill>
        <p:spPr>
          <a:xfrm>
            <a:off x="958528" y="2823769"/>
            <a:ext cx="914400" cy="914400"/>
          </a:xfrm>
          <a:prstGeom prst="rect">
            <a:avLst/>
          </a:prstGeom>
          <a:noFill/>
          <a:ln>
            <a:noFill/>
          </a:ln>
        </p:spPr>
      </p:pic>
      <p:pic>
        <p:nvPicPr>
          <p:cNvPr id="183" name="Google Shape;183;g1ab68652cd2_0_23" descr="Markering met effen opvulling"/>
          <p:cNvPicPr preferRelativeResize="0"/>
          <p:nvPr/>
        </p:nvPicPr>
        <p:blipFill rotWithShape="1">
          <a:blip r:embed="rId4">
            <a:alphaModFix/>
          </a:blip>
          <a:srcRect/>
          <a:stretch/>
        </p:blipFill>
        <p:spPr>
          <a:xfrm>
            <a:off x="9441949" y="2166076"/>
            <a:ext cx="914400" cy="914400"/>
          </a:xfrm>
          <a:prstGeom prst="rect">
            <a:avLst/>
          </a:prstGeom>
          <a:noFill/>
          <a:ln>
            <a:noFill/>
          </a:ln>
        </p:spPr>
      </p:pic>
      <p:sp>
        <p:nvSpPr>
          <p:cNvPr id="184" name="Google Shape;184;g1ab68652cd2_0_23"/>
          <p:cNvSpPr/>
          <p:nvPr/>
        </p:nvSpPr>
        <p:spPr>
          <a:xfrm>
            <a:off x="8098653" y="5720222"/>
            <a:ext cx="263400" cy="342000"/>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185" name="Google Shape;185;g1ab68652cd2_0_23"/>
          <p:cNvSpPr txBox="1"/>
          <p:nvPr/>
        </p:nvSpPr>
        <p:spPr>
          <a:xfrm>
            <a:off x="6120050" y="563125"/>
            <a:ext cx="31563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Electriciteit</a:t>
            </a:r>
            <a:r>
              <a:rPr lang="nl-NL" sz="1800">
                <a:solidFill>
                  <a:srgbClr val="243588"/>
                </a:solidFill>
                <a:latin typeface="Gill Sans"/>
                <a:ea typeface="Gill Sans"/>
                <a:cs typeface="Gill Sans"/>
                <a:sym typeface="Gill Sans"/>
              </a:rPr>
              <a:t> </a:t>
            </a:r>
            <a:r>
              <a:rPr lang="nl-NL" sz="1800" b="1">
                <a:solidFill>
                  <a:srgbClr val="243588"/>
                </a:solidFill>
                <a:latin typeface="Gill Sans"/>
                <a:ea typeface="Gill Sans"/>
                <a:cs typeface="Gill Sans"/>
                <a:sym typeface="Gill Sans"/>
              </a:rPr>
              <a:t>2023 </a:t>
            </a:r>
            <a:r>
              <a:rPr lang="nl-NL" sz="1800">
                <a:solidFill>
                  <a:srgbClr val="243588"/>
                </a:solidFill>
                <a:latin typeface="Gill Sans"/>
                <a:ea typeface="Gill Sans"/>
                <a:cs typeface="Gill Sans"/>
                <a:sym typeface="Gill Sans"/>
              </a:rPr>
              <a:t>Volledig op groene energie &amp; Vervanging diepvrieskasten door een koelcel &amp; Vervanging veld verlichting voor LED</a:t>
            </a:r>
            <a:endParaRPr sz="1800">
              <a:solidFill>
                <a:srgbClr val="243588"/>
              </a:solidFill>
              <a:latin typeface="Gill Sans"/>
              <a:ea typeface="Gill Sans"/>
              <a:cs typeface="Gill Sans"/>
              <a:sym typeface="Gill Sans"/>
            </a:endParaRPr>
          </a:p>
        </p:txBody>
      </p:sp>
      <p:sp>
        <p:nvSpPr>
          <p:cNvPr id="186" name="Google Shape;186;g1ab68652cd2_0_23"/>
          <p:cNvSpPr txBox="1"/>
          <p:nvPr/>
        </p:nvSpPr>
        <p:spPr>
          <a:xfrm>
            <a:off x="8859475" y="2899975"/>
            <a:ext cx="33405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Gas </a:t>
            </a:r>
            <a:endParaRPr sz="1800" b="1">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2022 </a:t>
            </a:r>
            <a:r>
              <a:rPr lang="nl-NL" sz="1800">
                <a:solidFill>
                  <a:srgbClr val="243588"/>
                </a:solidFill>
                <a:latin typeface="Gill Sans"/>
                <a:ea typeface="Gill Sans"/>
                <a:cs typeface="Gill Sans"/>
                <a:sym typeface="Gill Sans"/>
              </a:rPr>
              <a:t>drangers op de achterdeuren &amp; douchetemperatuur lager.</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keuken van het gas door vervanging gasapparaten door elektrische apparaten af en volledig op groene stroom.</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Clubhuis volledig van het gas af</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2028 </a:t>
            </a:r>
            <a:r>
              <a:rPr lang="nl-NL" sz="1800">
                <a:solidFill>
                  <a:srgbClr val="243588"/>
                </a:solidFill>
                <a:latin typeface="Gill Sans"/>
                <a:ea typeface="Gill Sans"/>
                <a:cs typeface="Gill Sans"/>
                <a:sym typeface="Gill Sans"/>
              </a:rPr>
              <a:t>Blaashal op groene energie</a:t>
            </a:r>
            <a:endParaRPr sz="1800">
              <a:solidFill>
                <a:srgbClr val="243588"/>
              </a:solidFill>
              <a:latin typeface="Gill Sans"/>
              <a:ea typeface="Gill Sans"/>
              <a:cs typeface="Gill Sans"/>
              <a:sym typeface="Gill Sans"/>
            </a:endParaRPr>
          </a:p>
          <a:p>
            <a:pPr marL="0" marR="0" lvl="0" indent="0" algn="l" rtl="0">
              <a:spcBef>
                <a:spcPts val="0"/>
              </a:spcBef>
              <a:spcAft>
                <a:spcPts val="0"/>
              </a:spcAft>
              <a:buNone/>
            </a:pPr>
            <a:endParaRPr sz="1800">
              <a:solidFill>
                <a:srgbClr val="243588"/>
              </a:solidFill>
              <a:latin typeface="Calibri"/>
              <a:ea typeface="Calibri"/>
              <a:cs typeface="Calibri"/>
              <a:sym typeface="Calibri"/>
            </a:endParaRPr>
          </a:p>
        </p:txBody>
      </p:sp>
      <p:sp>
        <p:nvSpPr>
          <p:cNvPr id="187" name="Google Shape;187;g1ab68652cd2_0_23"/>
          <p:cNvSpPr txBox="1"/>
          <p:nvPr/>
        </p:nvSpPr>
        <p:spPr>
          <a:xfrm>
            <a:off x="2169198" y="2688875"/>
            <a:ext cx="3340500" cy="16881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1800" b="1">
                <a:solidFill>
                  <a:srgbClr val="243588"/>
                </a:solidFill>
                <a:latin typeface="Gill Sans"/>
                <a:ea typeface="Gill Sans"/>
                <a:cs typeface="Gill Sans"/>
                <a:sym typeface="Gill Sans"/>
              </a:rPr>
              <a:t>Afval 2023 </a:t>
            </a:r>
            <a:r>
              <a:rPr lang="nl-NL" sz="1800">
                <a:solidFill>
                  <a:srgbClr val="243588"/>
                </a:solidFill>
                <a:latin typeface="Gill Sans"/>
                <a:ea typeface="Gill Sans"/>
                <a:cs typeface="Gill Sans"/>
                <a:sym typeface="Gill Sans"/>
              </a:rPr>
              <a:t>scheiding van afvalstromen. </a:t>
            </a:r>
            <a:endParaRPr sz="1800">
              <a:solidFill>
                <a:srgbClr val="243588"/>
              </a:solidFill>
              <a:latin typeface="Gill Sans"/>
              <a:ea typeface="Gill Sans"/>
              <a:cs typeface="Gill Sans"/>
              <a:sym typeface="Gill Sans"/>
            </a:endParaRPr>
          </a:p>
          <a:p>
            <a:pPr marL="0" marR="0" lvl="0" indent="0" algn="l" rtl="0">
              <a:lnSpc>
                <a:spcPct val="119000"/>
              </a:lnSpc>
              <a:spcBef>
                <a:spcPts val="0"/>
              </a:spcBef>
              <a:spcAft>
                <a:spcPts val="0"/>
              </a:spcAft>
              <a:buNone/>
            </a:pPr>
            <a:r>
              <a:rPr lang="nl-NL" sz="1800" b="1">
                <a:solidFill>
                  <a:srgbClr val="243588"/>
                </a:solidFill>
                <a:latin typeface="Gill Sans"/>
                <a:ea typeface="Gill Sans"/>
                <a:cs typeface="Gill Sans"/>
                <a:sym typeface="Gill Sans"/>
              </a:rPr>
              <a:t>2023</a:t>
            </a:r>
            <a:r>
              <a:rPr lang="nl-NL" sz="1800">
                <a:solidFill>
                  <a:srgbClr val="243588"/>
                </a:solidFill>
                <a:latin typeface="Gill Sans"/>
                <a:ea typeface="Gill Sans"/>
                <a:cs typeface="Gill Sans"/>
                <a:sym typeface="Gill Sans"/>
              </a:rPr>
              <a:t> beperken van afvalstroom door o.a. flessenwater uit het assortiment te halen</a:t>
            </a:r>
            <a:endParaRPr sz="1800">
              <a:solidFill>
                <a:srgbClr val="243588"/>
              </a:solidFill>
              <a:latin typeface="Gill Sans"/>
              <a:ea typeface="Gill Sans"/>
              <a:cs typeface="Gill Sans"/>
              <a:sym typeface="Gill Sans"/>
            </a:endParaRPr>
          </a:p>
        </p:txBody>
      </p:sp>
      <p:sp>
        <p:nvSpPr>
          <p:cNvPr id="188" name="Google Shape;188;g1ab68652cd2_0_23"/>
          <p:cNvSpPr/>
          <p:nvPr/>
        </p:nvSpPr>
        <p:spPr>
          <a:xfrm rot="-211478" flipH="1">
            <a:off x="1754113" y="3270137"/>
            <a:ext cx="248871" cy="317718"/>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sp>
        <p:nvSpPr>
          <p:cNvPr id="189" name="Google Shape;189;g1ab68652cd2_0_23"/>
          <p:cNvSpPr/>
          <p:nvPr/>
        </p:nvSpPr>
        <p:spPr>
          <a:xfrm rot="269555">
            <a:off x="9590637" y="1943143"/>
            <a:ext cx="168518" cy="216676"/>
          </a:xfrm>
          <a:prstGeom prst="chevron">
            <a:avLst>
              <a:gd name="adj" fmla="val 50000"/>
            </a:avLst>
          </a:prstGeom>
          <a:solidFill>
            <a:srgbClr val="243588"/>
          </a:solidFill>
          <a:ln w="12700" cap="flat" cmpd="sng">
            <a:solidFill>
              <a:srgbClr val="2435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3588"/>
              </a:solidFill>
              <a:latin typeface="Calibri"/>
              <a:ea typeface="Calibri"/>
              <a:cs typeface="Calibri"/>
              <a:sym typeface="Calibri"/>
            </a:endParaRPr>
          </a:p>
        </p:txBody>
      </p:sp>
      <p:pic>
        <p:nvPicPr>
          <p:cNvPr id="190" name="Google Shape;190;g1ab68652cd2_0_23" descr="Markering met effen opvulling"/>
          <p:cNvPicPr preferRelativeResize="0"/>
          <p:nvPr/>
        </p:nvPicPr>
        <p:blipFill rotWithShape="1">
          <a:blip r:embed="rId4">
            <a:alphaModFix/>
          </a:blip>
          <a:srcRect/>
          <a:stretch/>
        </p:blipFill>
        <p:spPr>
          <a:xfrm>
            <a:off x="320854" y="4492761"/>
            <a:ext cx="914400" cy="914400"/>
          </a:xfrm>
          <a:prstGeom prst="rect">
            <a:avLst/>
          </a:prstGeom>
          <a:noFill/>
          <a:ln>
            <a:noFill/>
          </a:ln>
        </p:spPr>
      </p:pic>
      <p:sp>
        <p:nvSpPr>
          <p:cNvPr id="191" name="Google Shape;191;g1ab68652cd2_0_23"/>
          <p:cNvSpPr txBox="1"/>
          <p:nvPr/>
        </p:nvSpPr>
        <p:spPr>
          <a:xfrm>
            <a:off x="4098750" y="5034125"/>
            <a:ext cx="42633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rgbClr val="243588"/>
                </a:solidFill>
                <a:latin typeface="Gill Sans"/>
                <a:ea typeface="Gill Sans"/>
                <a:cs typeface="Gill Sans"/>
                <a:sym typeface="Gill Sans"/>
              </a:rPr>
              <a:t>Voeding 2023 </a:t>
            </a:r>
            <a:r>
              <a:rPr lang="nl-NL" sz="1800">
                <a:solidFill>
                  <a:srgbClr val="243588"/>
                </a:solidFill>
                <a:latin typeface="Gill Sans"/>
                <a:ea typeface="Gill Sans"/>
                <a:cs typeface="Gill Sans"/>
                <a:sym typeface="Gill Sans"/>
              </a:rPr>
              <a:t>een gevarieerde menukaart met zowel vegetarische als traditionele producten. Lokaal inkopen als het kan.</a:t>
            </a:r>
            <a:endParaRPr sz="1800">
              <a:solidFill>
                <a:srgbClr val="243588"/>
              </a:solidFill>
              <a:latin typeface="Gill Sans"/>
              <a:ea typeface="Gill Sans"/>
              <a:cs typeface="Gill Sans"/>
              <a:sym typeface="Gill Sans"/>
            </a:endParaRPr>
          </a:p>
        </p:txBody>
      </p:sp>
      <p:sp>
        <p:nvSpPr>
          <p:cNvPr id="192" name="Google Shape;192;g1ab68652cd2_0_23"/>
          <p:cNvSpPr txBox="1"/>
          <p:nvPr/>
        </p:nvSpPr>
        <p:spPr>
          <a:xfrm>
            <a:off x="394270" y="211538"/>
            <a:ext cx="4638300" cy="4617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None/>
            </a:pPr>
            <a:r>
              <a:rPr lang="nl-NL" sz="2400" b="1">
                <a:solidFill>
                  <a:srgbClr val="243588"/>
                </a:solidFill>
                <a:latin typeface="Gill Sans"/>
                <a:ea typeface="Gill Sans"/>
                <a:cs typeface="Gill Sans"/>
                <a:sym typeface="Gill Sans"/>
              </a:rPr>
              <a:t>HOE (1) </a:t>
            </a:r>
            <a:endParaRPr sz="1800">
              <a:solidFill>
                <a:srgbClr val="243588"/>
              </a:solidFill>
              <a:latin typeface="Gill Sans"/>
              <a:ea typeface="Gill Sans"/>
              <a:cs typeface="Gill Sans"/>
              <a:sym typeface="Gill Sans"/>
            </a:endParaRPr>
          </a:p>
        </p:txBody>
      </p:sp>
      <p:sp>
        <p:nvSpPr>
          <p:cNvPr id="193" name="Google Shape;193;g1ab68652cd2_0_23"/>
          <p:cNvSpPr txBox="1"/>
          <p:nvPr/>
        </p:nvSpPr>
        <p:spPr>
          <a:xfrm>
            <a:off x="4656225" y="1323475"/>
            <a:ext cx="91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800" b="1">
                <a:solidFill>
                  <a:srgbClr val="243588"/>
                </a:solidFill>
                <a:latin typeface="Gill Sans"/>
                <a:ea typeface="Gill Sans"/>
                <a:cs typeface="Gill Sans"/>
                <a:sym typeface="Gill Sans"/>
              </a:rPr>
              <a:t>2023</a:t>
            </a:r>
            <a:endParaRPr sz="1800" b="1">
              <a:solidFill>
                <a:srgbClr val="243588"/>
              </a:solidFill>
              <a:latin typeface="Gill Sans"/>
              <a:ea typeface="Gill Sans"/>
              <a:cs typeface="Gill Sans"/>
              <a:sym typeface="Gill Sans"/>
            </a:endParaRPr>
          </a:p>
        </p:txBody>
      </p:sp>
      <p:pic>
        <p:nvPicPr>
          <p:cNvPr id="194" name="Google Shape;194;g1ab68652cd2_0_23"/>
          <p:cNvPicPr preferRelativeResize="0"/>
          <p:nvPr/>
        </p:nvPicPr>
        <p:blipFill>
          <a:blip r:embed="rId5">
            <a:alphaModFix/>
          </a:blip>
          <a:stretch>
            <a:fillRect/>
          </a:stretch>
        </p:blipFill>
        <p:spPr>
          <a:xfrm>
            <a:off x="9582348" y="354645"/>
            <a:ext cx="2149700" cy="1430527"/>
          </a:xfrm>
          <a:prstGeom prst="rect">
            <a:avLst/>
          </a:prstGeom>
          <a:noFill/>
          <a:ln>
            <a:noFill/>
          </a:ln>
        </p:spPr>
      </p:pic>
      <p:pic>
        <p:nvPicPr>
          <p:cNvPr id="195" name="Google Shape;195;g1ab68652cd2_0_23"/>
          <p:cNvPicPr preferRelativeResize="0"/>
          <p:nvPr/>
        </p:nvPicPr>
        <p:blipFill>
          <a:blip r:embed="rId6">
            <a:alphaModFix/>
          </a:blip>
          <a:stretch>
            <a:fillRect/>
          </a:stretch>
        </p:blipFill>
        <p:spPr>
          <a:xfrm>
            <a:off x="6392500" y="2475000"/>
            <a:ext cx="2466975" cy="1847850"/>
          </a:xfrm>
          <a:prstGeom prst="rect">
            <a:avLst/>
          </a:prstGeom>
          <a:noFill/>
          <a:ln>
            <a:noFill/>
          </a:ln>
        </p:spPr>
      </p:pic>
      <p:pic>
        <p:nvPicPr>
          <p:cNvPr id="196" name="Google Shape;196;g1ab68652cd2_0_23"/>
          <p:cNvPicPr preferRelativeResize="0"/>
          <p:nvPr/>
        </p:nvPicPr>
        <p:blipFill>
          <a:blip r:embed="rId7">
            <a:alphaModFix/>
          </a:blip>
          <a:stretch>
            <a:fillRect/>
          </a:stretch>
        </p:blipFill>
        <p:spPr>
          <a:xfrm>
            <a:off x="1584175" y="4745399"/>
            <a:ext cx="2466975" cy="1641660"/>
          </a:xfrm>
          <a:prstGeom prst="rect">
            <a:avLst/>
          </a:prstGeom>
          <a:noFill/>
          <a:ln w="19050" cap="flat" cmpd="sng">
            <a:solidFill>
              <a:srgbClr val="243588"/>
            </a:solidFill>
            <a:prstDash val="dash"/>
            <a:miter lim="8000"/>
            <a:headEnd type="none" w="sm" len="sm"/>
            <a:tailEnd type="none" w="sm" len="sm"/>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2961</Words>
  <Application>Microsoft Macintosh PowerPoint</Application>
  <PresentationFormat>Breedbeeld</PresentationFormat>
  <Paragraphs>307</Paragraphs>
  <Slides>26</Slides>
  <Notes>26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Gill Sans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Marlies Tousain</dc:creator>
  <cp:lastModifiedBy>Frits van Lingen</cp:lastModifiedBy>
  <cp:revision>1</cp:revision>
  <dcterms:created xsi:type="dcterms:W3CDTF">2022-11-06T14:05:46Z</dcterms:created>
  <dcterms:modified xsi:type="dcterms:W3CDTF">2022-12-07T15:22:05Z</dcterms:modified>
</cp:coreProperties>
</file>