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8" r:id="rId2"/>
    <p:sldId id="279" r:id="rId3"/>
    <p:sldId id="271" r:id="rId4"/>
    <p:sldId id="272" r:id="rId5"/>
    <p:sldId id="277" r:id="rId6"/>
    <p:sldId id="273" r:id="rId7"/>
    <p:sldId id="276" r:id="rId8"/>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 userDrawn="1">
          <p15:clr>
            <a:srgbClr val="A4A3A4"/>
          </p15:clr>
        </p15:guide>
        <p15:guide id="2" pos="1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3888"/>
    <a:srgbClr val="203590"/>
    <a:srgbClr val="21468F"/>
    <a:srgbClr val="1C275E"/>
    <a:srgbClr val="1C405E"/>
    <a:srgbClr val="142866"/>
    <a:srgbClr val="143F66"/>
    <a:srgbClr val="122268"/>
    <a:srgbClr val="1D03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28" autoAdjust="0"/>
  </p:normalViewPr>
  <p:slideViewPr>
    <p:cSldViewPr showGuides="1">
      <p:cViewPr varScale="1">
        <p:scale>
          <a:sx n="65" d="100"/>
          <a:sy n="65" d="100"/>
        </p:scale>
        <p:origin x="700" y="60"/>
      </p:cViewPr>
      <p:guideLst>
        <p:guide orient="horz" pos="864"/>
        <p:guide pos="1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80474-41A0-4FB6-98E0-AAC1AF10AB8A}" type="datetimeFigureOut">
              <a:rPr lang="en-US" smtClean="0"/>
              <a:t>7/17/2023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A98822-5376-4422-A931-2D1058FAFF8B}" type="slidenum">
              <a:rPr lang="en-US" smtClean="0"/>
              <a:t>‹nr.›</a:t>
            </a:fld>
            <a:endParaRPr lang="en-US"/>
          </a:p>
        </p:txBody>
      </p:sp>
    </p:spTree>
    <p:extLst>
      <p:ext uri="{BB962C8B-B14F-4D97-AF65-F5344CB8AC3E}">
        <p14:creationId xmlns:p14="http://schemas.microsoft.com/office/powerpoint/2010/main" val="631704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2.jpeg"/><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2.jpeg"/><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913BF2C-0EA2-4B10-AD23-2859F129353C}"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DD4A6-6A4F-4E4C-B4EA-2353EDA4BD4C}" type="slidenum">
              <a:rPr lang="en-US" smtClean="0"/>
              <a:t>‹nr.›</a:t>
            </a:fld>
            <a:endParaRPr lang="en-US"/>
          </a:p>
        </p:txBody>
      </p:sp>
    </p:spTree>
    <p:extLst>
      <p:ext uri="{BB962C8B-B14F-4D97-AF65-F5344CB8AC3E}">
        <p14:creationId xmlns:p14="http://schemas.microsoft.com/office/powerpoint/2010/main" val="3477729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13BF2C-0EA2-4B10-AD23-2859F129353C}"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DD4A6-6A4F-4E4C-B4EA-2353EDA4BD4C}" type="slidenum">
              <a:rPr lang="en-US" smtClean="0"/>
              <a:t>‹nr.›</a:t>
            </a:fld>
            <a:endParaRPr lang="en-US"/>
          </a:p>
        </p:txBody>
      </p:sp>
    </p:spTree>
    <p:extLst>
      <p:ext uri="{BB962C8B-B14F-4D97-AF65-F5344CB8AC3E}">
        <p14:creationId xmlns:p14="http://schemas.microsoft.com/office/powerpoint/2010/main" val="1750828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13BF2C-0EA2-4B10-AD23-2859F129353C}"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DD4A6-6A4F-4E4C-B4EA-2353EDA4BD4C}" type="slidenum">
              <a:rPr lang="en-US" smtClean="0"/>
              <a:t>‹nr.›</a:t>
            </a:fld>
            <a:endParaRPr lang="en-US"/>
          </a:p>
        </p:txBody>
      </p:sp>
    </p:spTree>
    <p:extLst>
      <p:ext uri="{BB962C8B-B14F-4D97-AF65-F5344CB8AC3E}">
        <p14:creationId xmlns:p14="http://schemas.microsoft.com/office/powerpoint/2010/main" val="3742217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1"/>
            </p:custDataLst>
            <p:extLst>
              <p:ext uri="{D42A27DB-BD31-4B8C-83A1-F6EECF244321}">
                <p14:modId xmlns:p14="http://schemas.microsoft.com/office/powerpoint/2010/main" val="3012082994"/>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9" name="Object 8"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7" name="Rectangle 6"/>
          <p:cNvSpPr/>
          <p:nvPr userDrawn="1"/>
        </p:nvSpPr>
        <p:spPr>
          <a:xfrm>
            <a:off x="0" y="1"/>
            <a:ext cx="12192000" cy="1135691"/>
          </a:xfrm>
          <a:prstGeom prst="rect">
            <a:avLst/>
          </a:prstGeom>
          <a:solidFill>
            <a:srgbClr val="28388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2" descr="http://www.voordaan.nl/files/library/10431690_799989323413923_7877602361749155774_n.jpg"/>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l="7822" t="10956" r="75511" b="66456"/>
          <a:stretch/>
        </p:blipFill>
        <p:spPr bwMode="auto">
          <a:xfrm>
            <a:off x="10820400" y="1"/>
            <a:ext cx="1328057" cy="113569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84627" y="54429"/>
            <a:ext cx="10972800" cy="1143000"/>
          </a:xfrm>
        </p:spPr>
        <p:txBody>
          <a:bodyPr/>
          <a:lstStyle>
            <a:lvl1pPr algn="l">
              <a:defRPr>
                <a:solidFill>
                  <a:schemeClr val="bg1"/>
                </a:solidFil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13BF2C-0EA2-4B10-AD23-2859F129353C}"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DD4A6-6A4F-4E4C-B4EA-2353EDA4BD4C}" type="slidenum">
              <a:rPr lang="en-US" smtClean="0"/>
              <a:t>‹nr.›</a:t>
            </a:fld>
            <a:endParaRPr lang="en-US"/>
          </a:p>
        </p:txBody>
      </p:sp>
    </p:spTree>
    <p:extLst>
      <p:ext uri="{BB962C8B-B14F-4D97-AF65-F5344CB8AC3E}">
        <p14:creationId xmlns:p14="http://schemas.microsoft.com/office/powerpoint/2010/main" val="13522067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13BF2C-0EA2-4B10-AD23-2859F129353C}"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DD4A6-6A4F-4E4C-B4EA-2353EDA4BD4C}" type="slidenum">
              <a:rPr lang="en-US" smtClean="0"/>
              <a:t>‹nr.›</a:t>
            </a:fld>
            <a:endParaRPr lang="en-US"/>
          </a:p>
        </p:txBody>
      </p:sp>
    </p:spTree>
    <p:extLst>
      <p:ext uri="{BB962C8B-B14F-4D97-AF65-F5344CB8AC3E}">
        <p14:creationId xmlns:p14="http://schemas.microsoft.com/office/powerpoint/2010/main" val="618475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userDrawn="1">
            <p:custDataLst>
              <p:tags r:id="rId1"/>
            </p:custDataLst>
            <p:extLst>
              <p:ext uri="{D42A27DB-BD31-4B8C-83A1-F6EECF244321}">
                <p14:modId xmlns:p14="http://schemas.microsoft.com/office/powerpoint/2010/main" val="3315898156"/>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 imgW="360" imgH="360" progId="TCLayout.ActiveDocument.1">
                  <p:embed/>
                </p:oleObj>
              </mc:Choice>
              <mc:Fallback>
                <p:oleObj name="think-cell Slide" r:id="rId3" imgW="360" imgH="360" progId="TCLayout.ActiveDocument.1">
                  <p:embed/>
                  <p:pic>
                    <p:nvPicPr>
                      <p:cNvPr id="10" name="Object 9" hidden="1"/>
                      <p:cNvPicPr/>
                      <p:nvPr/>
                    </p:nvPicPr>
                    <p:blipFill>
                      <a:blip r:embed="rId4"/>
                      <a:stretch>
                        <a:fillRect/>
                      </a:stretch>
                    </p:blipFill>
                    <p:spPr>
                      <a:xfrm>
                        <a:off x="2118" y="1589"/>
                        <a:ext cx="2116" cy="1587"/>
                      </a:xfrm>
                      <a:prstGeom prst="rect">
                        <a:avLst/>
                      </a:prstGeom>
                    </p:spPr>
                  </p:pic>
                </p:oleObj>
              </mc:Fallback>
            </mc:AlternateContent>
          </a:graphicData>
        </a:graphic>
      </p:graphicFrame>
      <p:sp>
        <p:nvSpPr>
          <p:cNvPr id="8" name="Rectangle 7"/>
          <p:cNvSpPr/>
          <p:nvPr userDrawn="1"/>
        </p:nvSpPr>
        <p:spPr>
          <a:xfrm>
            <a:off x="0" y="1"/>
            <a:ext cx="12192000" cy="1135691"/>
          </a:xfrm>
          <a:prstGeom prst="rect">
            <a:avLst/>
          </a:prstGeom>
          <a:solidFill>
            <a:srgbClr val="28388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2" descr="http://www.voordaan.nl/files/library/10431690_799989323413923_7877602361749155774_n.jpg"/>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l="7822" t="10956" r="75511" b="66456"/>
          <a:stretch/>
        </p:blipFill>
        <p:spPr bwMode="auto">
          <a:xfrm>
            <a:off x="10566400" y="1"/>
            <a:ext cx="1582057" cy="113569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04800" y="76200"/>
            <a:ext cx="10972800" cy="1143000"/>
          </a:xfrm>
        </p:spPr>
        <p:txBody>
          <a:bodyPr/>
          <a:lstStyle>
            <a:lvl1pPr algn="l">
              <a:defRPr>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13BF2C-0EA2-4B10-AD23-2859F129353C}"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5DD4A6-6A4F-4E4C-B4EA-2353EDA4BD4C}" type="slidenum">
              <a:rPr lang="en-US" smtClean="0"/>
              <a:t>‹nr.›</a:t>
            </a:fld>
            <a:endParaRPr lang="en-US"/>
          </a:p>
        </p:txBody>
      </p:sp>
    </p:spTree>
    <p:extLst>
      <p:ext uri="{BB962C8B-B14F-4D97-AF65-F5344CB8AC3E}">
        <p14:creationId xmlns:p14="http://schemas.microsoft.com/office/powerpoint/2010/main" val="2542678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13BF2C-0EA2-4B10-AD23-2859F129353C}" type="datetimeFigureOut">
              <a:rPr lang="en-US" smtClean="0"/>
              <a:t>7/17/2023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5DD4A6-6A4F-4E4C-B4EA-2353EDA4BD4C}" type="slidenum">
              <a:rPr lang="en-US" smtClean="0"/>
              <a:t>‹nr.›</a:t>
            </a:fld>
            <a:endParaRPr lang="en-US"/>
          </a:p>
        </p:txBody>
      </p:sp>
    </p:spTree>
    <p:extLst>
      <p:ext uri="{BB962C8B-B14F-4D97-AF65-F5344CB8AC3E}">
        <p14:creationId xmlns:p14="http://schemas.microsoft.com/office/powerpoint/2010/main" val="402004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13BF2C-0EA2-4B10-AD23-2859F129353C}" type="datetimeFigureOut">
              <a:rPr lang="en-US" smtClean="0"/>
              <a:t>7/17/2023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5DD4A6-6A4F-4E4C-B4EA-2353EDA4BD4C}" type="slidenum">
              <a:rPr lang="en-US" smtClean="0"/>
              <a:t>‹nr.›</a:t>
            </a:fld>
            <a:endParaRPr lang="en-US"/>
          </a:p>
        </p:txBody>
      </p:sp>
    </p:spTree>
    <p:extLst>
      <p:ext uri="{BB962C8B-B14F-4D97-AF65-F5344CB8AC3E}">
        <p14:creationId xmlns:p14="http://schemas.microsoft.com/office/powerpoint/2010/main" val="1849141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13BF2C-0EA2-4B10-AD23-2859F129353C}" type="datetimeFigureOut">
              <a:rPr lang="en-US" smtClean="0"/>
              <a:t>7/17/2023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5DD4A6-6A4F-4E4C-B4EA-2353EDA4BD4C}" type="slidenum">
              <a:rPr lang="en-US" smtClean="0"/>
              <a:t>‹nr.›</a:t>
            </a:fld>
            <a:endParaRPr lang="en-US"/>
          </a:p>
        </p:txBody>
      </p:sp>
    </p:spTree>
    <p:extLst>
      <p:ext uri="{BB962C8B-B14F-4D97-AF65-F5344CB8AC3E}">
        <p14:creationId xmlns:p14="http://schemas.microsoft.com/office/powerpoint/2010/main" val="2336770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13BF2C-0EA2-4B10-AD23-2859F129353C}"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5DD4A6-6A4F-4E4C-B4EA-2353EDA4BD4C}" type="slidenum">
              <a:rPr lang="en-US" smtClean="0"/>
              <a:t>‹nr.›</a:t>
            </a:fld>
            <a:endParaRPr lang="en-US"/>
          </a:p>
        </p:txBody>
      </p:sp>
    </p:spTree>
    <p:extLst>
      <p:ext uri="{BB962C8B-B14F-4D97-AF65-F5344CB8AC3E}">
        <p14:creationId xmlns:p14="http://schemas.microsoft.com/office/powerpoint/2010/main" val="988551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13BF2C-0EA2-4B10-AD23-2859F129353C}"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5DD4A6-6A4F-4E4C-B4EA-2353EDA4BD4C}" type="slidenum">
              <a:rPr lang="en-US" smtClean="0"/>
              <a:t>‹nr.›</a:t>
            </a:fld>
            <a:endParaRPr lang="en-US"/>
          </a:p>
        </p:txBody>
      </p:sp>
    </p:spTree>
    <p:extLst>
      <p:ext uri="{BB962C8B-B14F-4D97-AF65-F5344CB8AC3E}">
        <p14:creationId xmlns:p14="http://schemas.microsoft.com/office/powerpoint/2010/main" val="2553850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3"/>
            </p:custDataLst>
            <p:extLst>
              <p:ext uri="{D42A27DB-BD31-4B8C-83A1-F6EECF244321}">
                <p14:modId xmlns:p14="http://schemas.microsoft.com/office/powerpoint/2010/main" val="1686820589"/>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14" imgW="360" imgH="360" progId="TCLayout.ActiveDocument.1">
                  <p:embed/>
                </p:oleObj>
              </mc:Choice>
              <mc:Fallback>
                <p:oleObj name="think-cell Slide" r:id="rId14" imgW="360" imgH="360" progId="TCLayout.ActiveDocument.1">
                  <p:embed/>
                  <p:pic>
                    <p:nvPicPr>
                      <p:cNvPr id="7" name="Object 6" hidden="1"/>
                      <p:cNvPicPr/>
                      <p:nvPr/>
                    </p:nvPicPr>
                    <p:blipFill>
                      <a:blip r:embed="rId15"/>
                      <a:stretch>
                        <a:fillRect/>
                      </a:stretch>
                    </p:blipFill>
                    <p:spPr>
                      <a:xfrm>
                        <a:off x="2118" y="1589"/>
                        <a:ext cx="2116" cy="1587"/>
                      </a:xfrm>
                      <a:prstGeom prst="rect">
                        <a:avLst/>
                      </a:prstGeom>
                    </p:spPr>
                  </p:pic>
                </p:oleObj>
              </mc:Fallback>
            </mc:AlternateContent>
          </a:graphicData>
        </a:graphic>
      </p:graphicFrame>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13BF2C-0EA2-4B10-AD23-2859F129353C}" type="datetimeFigureOut">
              <a:rPr lang="en-US" smtClean="0"/>
              <a:t>7/17/2023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5DD4A6-6A4F-4E4C-B4EA-2353EDA4BD4C}" type="slidenum">
              <a:rPr lang="en-US" smtClean="0"/>
              <a:t>‹nr.›</a:t>
            </a:fld>
            <a:endParaRPr lang="en-US"/>
          </a:p>
        </p:txBody>
      </p:sp>
    </p:spTree>
    <p:extLst>
      <p:ext uri="{BB962C8B-B14F-4D97-AF65-F5344CB8AC3E}">
        <p14:creationId xmlns:p14="http://schemas.microsoft.com/office/powerpoint/2010/main" val="3730099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sponso@voordaan.n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sponsor@voordaan.n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mea01.safelinks.protection.outlook.com/?url=https%3A%2F%2Fwww.reshare.nl%2Fwat-gebeurt-er-met-de-kleding&amp;data=05%7C01%7C%7C75854eba7de64186ebd608db30219e5b%7C84df9e7fe9f640afb435aaaaaaaaaaaa%7C1%7C0%7C638156693484038208%7CUnknown%7CTWFpbGZsb3d8eyJWIjoiMC4wLjAwMDAiLCJQIjoiV2luMzIiLCJBTiI6Ik1haWwiLCJXVCI6Mn0%3D%7C3000%7C%7C%7C&amp;sdata=CtUz6YyzSwR0JnR74ZFJZthLCdisTw54VVETEbH1jh0%3D&amp;reserved=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85BE86A-952E-EEFA-C3B7-63F035D0C4E2}"/>
              </a:ext>
            </a:extLst>
          </p:cNvPr>
          <p:cNvSpPr/>
          <p:nvPr/>
        </p:nvSpPr>
        <p:spPr>
          <a:xfrm>
            <a:off x="0" y="1"/>
            <a:ext cx="12192000" cy="1135691"/>
          </a:xfrm>
          <a:prstGeom prst="rect">
            <a:avLst/>
          </a:prstGeom>
          <a:solidFill>
            <a:srgbClr val="28388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el 3">
            <a:extLst>
              <a:ext uri="{FF2B5EF4-FFF2-40B4-BE49-F238E27FC236}">
                <a16:creationId xmlns:a16="http://schemas.microsoft.com/office/drawing/2014/main" id="{FD3172AD-A1E5-ECD6-C753-25EE01898F1A}"/>
              </a:ext>
            </a:extLst>
          </p:cNvPr>
          <p:cNvSpPr>
            <a:spLocks noGrp="1"/>
          </p:cNvSpPr>
          <p:nvPr>
            <p:ph type="ctrTitle"/>
          </p:nvPr>
        </p:nvSpPr>
        <p:spPr/>
        <p:txBody>
          <a:bodyPr/>
          <a:lstStyle/>
          <a:p>
            <a:r>
              <a:rPr lang="nl-NL" dirty="0"/>
              <a:t>Bestelproces nieuwe kleding Voordaan</a:t>
            </a:r>
          </a:p>
        </p:txBody>
      </p:sp>
      <p:sp>
        <p:nvSpPr>
          <p:cNvPr id="5" name="Ondertitel 4">
            <a:extLst>
              <a:ext uri="{FF2B5EF4-FFF2-40B4-BE49-F238E27FC236}">
                <a16:creationId xmlns:a16="http://schemas.microsoft.com/office/drawing/2014/main" id="{45849058-CFD9-2E58-5F1C-909AA2F6DAAD}"/>
              </a:ext>
            </a:extLst>
          </p:cNvPr>
          <p:cNvSpPr>
            <a:spLocks noGrp="1"/>
          </p:cNvSpPr>
          <p:nvPr>
            <p:ph type="subTitle" idx="1"/>
          </p:nvPr>
        </p:nvSpPr>
        <p:spPr/>
        <p:txBody>
          <a:bodyPr/>
          <a:lstStyle/>
          <a:p>
            <a:r>
              <a:rPr lang="nl-NL" dirty="0"/>
              <a:t>Juli 2023</a:t>
            </a:r>
          </a:p>
        </p:txBody>
      </p:sp>
      <p:pic>
        <p:nvPicPr>
          <p:cNvPr id="6" name="Picture 2" descr="http://www.voordaan.nl/files/library/10431690_799989323413923_7877602361749155774_n.jpg">
            <a:extLst>
              <a:ext uri="{FF2B5EF4-FFF2-40B4-BE49-F238E27FC236}">
                <a16:creationId xmlns:a16="http://schemas.microsoft.com/office/drawing/2014/main" id="{DF6EE6E8-EAAE-C893-5276-1BBF22DD438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822" t="10956" r="75511" b="66456"/>
          <a:stretch/>
        </p:blipFill>
        <p:spPr bwMode="auto">
          <a:xfrm>
            <a:off x="10820400" y="1"/>
            <a:ext cx="1328057" cy="113569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Reece Fundamental Short | L | 248539">
            <a:extLst>
              <a:ext uri="{FF2B5EF4-FFF2-40B4-BE49-F238E27FC236}">
                <a16:creationId xmlns:a16="http://schemas.microsoft.com/office/drawing/2014/main" id="{5E95F73A-34EF-9419-2933-BE925CD73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819649"/>
            <a:ext cx="4114800" cy="11049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Kledingsponsor - vv Bodegraven">
            <a:extLst>
              <a:ext uri="{FF2B5EF4-FFF2-40B4-BE49-F238E27FC236}">
                <a16:creationId xmlns:a16="http://schemas.microsoft.com/office/drawing/2014/main" id="{AB23C16C-5748-38FC-51C0-EBF4BCC112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9053" y="5000624"/>
            <a:ext cx="4924425" cy="92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5741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34ACFF-FDDE-4E4A-1458-813D207FF7E6}"/>
              </a:ext>
            </a:extLst>
          </p:cNvPr>
          <p:cNvSpPr>
            <a:spLocks noGrp="1"/>
          </p:cNvSpPr>
          <p:nvPr>
            <p:ph type="title"/>
          </p:nvPr>
        </p:nvSpPr>
        <p:spPr/>
        <p:txBody>
          <a:bodyPr>
            <a:normAutofit/>
          </a:bodyPr>
          <a:lstStyle/>
          <a:p>
            <a:r>
              <a:rPr lang="nl-NL" sz="3200" b="1" dirty="0"/>
              <a:t>Vanaf 17 augustus nieuwe tenue verkrijgbaar voor alle leden</a:t>
            </a:r>
          </a:p>
        </p:txBody>
      </p:sp>
      <p:sp>
        <p:nvSpPr>
          <p:cNvPr id="3" name="Tijdelijke aanduiding voor inhoud 2">
            <a:extLst>
              <a:ext uri="{FF2B5EF4-FFF2-40B4-BE49-F238E27FC236}">
                <a16:creationId xmlns:a16="http://schemas.microsoft.com/office/drawing/2014/main" id="{C014F63B-A3B8-EEC3-A3E7-AD01300AF785}"/>
              </a:ext>
            </a:extLst>
          </p:cNvPr>
          <p:cNvSpPr>
            <a:spLocks noGrp="1"/>
          </p:cNvSpPr>
          <p:nvPr>
            <p:ph idx="1"/>
          </p:nvPr>
        </p:nvSpPr>
        <p:spPr/>
        <p:txBody>
          <a:bodyPr vert="horz" lIns="91440" tIns="45720" rIns="91440" bIns="45720" rtlCol="0" anchor="t">
            <a:normAutofit fontScale="92500" lnSpcReduction="20000"/>
          </a:bodyPr>
          <a:lstStyle/>
          <a:p>
            <a:pPr marL="0" indent="0">
              <a:buNone/>
            </a:pPr>
            <a:endParaRPr lang="nl-NL" dirty="0"/>
          </a:p>
          <a:p>
            <a:pPr marL="0" indent="0">
              <a:buNone/>
            </a:pPr>
            <a:r>
              <a:rPr lang="nl-NL" b="1" dirty="0">
                <a:sym typeface="Wingdings" pitchFamily="2" charset="2"/>
              </a:rPr>
              <a:t> </a:t>
            </a:r>
            <a:r>
              <a:rPr lang="nl-NL" b="1" dirty="0"/>
              <a:t>In de winkel bij:</a:t>
            </a:r>
          </a:p>
          <a:p>
            <a:pPr marL="0" indent="0">
              <a:buNone/>
            </a:pPr>
            <a:r>
              <a:rPr lang="nl-NL" dirty="0"/>
              <a:t>Intersport </a:t>
            </a:r>
            <a:r>
              <a:rPr lang="nl-NL" dirty="0" err="1"/>
              <a:t>Twinsport</a:t>
            </a:r>
            <a:endParaRPr lang="nl-NL" dirty="0"/>
          </a:p>
          <a:p>
            <a:pPr marL="0" indent="0">
              <a:buNone/>
            </a:pPr>
            <a:r>
              <a:rPr lang="nl-NL" sz="3200" dirty="0"/>
              <a:t>Potterstraat/</a:t>
            </a:r>
            <a:r>
              <a:rPr lang="nl-NL" sz="3200" dirty="0" err="1"/>
              <a:t>Oudegracht</a:t>
            </a:r>
            <a:r>
              <a:rPr lang="nl-NL" sz="3200" dirty="0"/>
              <a:t> Utrecht</a:t>
            </a:r>
            <a:endParaRPr lang="nl-NL" sz="3200" dirty="0">
              <a:cs typeface="Calibri"/>
            </a:endParaRPr>
          </a:p>
          <a:p>
            <a:pPr marL="0" indent="0">
              <a:buNone/>
            </a:pPr>
            <a:endParaRPr lang="nl-NL" dirty="0"/>
          </a:p>
          <a:p>
            <a:pPr marL="0" indent="0">
              <a:buNone/>
            </a:pPr>
            <a:r>
              <a:rPr lang="nl-NL" b="1" dirty="0">
                <a:sym typeface="Wingdings" pitchFamily="2" charset="2"/>
              </a:rPr>
              <a:t> </a:t>
            </a:r>
            <a:r>
              <a:rPr lang="nl-NL" b="1" dirty="0"/>
              <a:t>Online via:</a:t>
            </a:r>
            <a:endParaRPr lang="nl-NL" b="1" dirty="0">
              <a:cs typeface="Calibri"/>
            </a:endParaRPr>
          </a:p>
          <a:p>
            <a:pPr marL="0" indent="0">
              <a:buNone/>
            </a:pPr>
            <a:r>
              <a:rPr lang="nl-NL" dirty="0"/>
              <a:t>Ledenshop Voordaan van </a:t>
            </a:r>
            <a:r>
              <a:rPr lang="nl-NL" dirty="0" err="1"/>
              <a:t>Reece</a:t>
            </a:r>
            <a:br>
              <a:rPr lang="nl-NL" dirty="0"/>
            </a:br>
            <a:r>
              <a:rPr lang="nl-NL" sz="3200" dirty="0"/>
              <a:t>Vanaf 17 augustus is de website beschikbaar. </a:t>
            </a:r>
          </a:p>
          <a:p>
            <a:pPr marL="0" indent="0">
              <a:buNone/>
            </a:pPr>
            <a:endParaRPr lang="nl-NL" dirty="0"/>
          </a:p>
          <a:p>
            <a:pPr marL="0" indent="0">
              <a:buNone/>
            </a:pPr>
            <a:r>
              <a:rPr lang="nl-NL" sz="3200" dirty="0"/>
              <a:t>Dit geldt ook voor teamtruien, teampakken, trainingskleding.</a:t>
            </a:r>
          </a:p>
        </p:txBody>
      </p:sp>
    </p:spTree>
    <p:extLst>
      <p:ext uri="{BB962C8B-B14F-4D97-AF65-F5344CB8AC3E}">
        <p14:creationId xmlns:p14="http://schemas.microsoft.com/office/powerpoint/2010/main" val="3936198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hthoek 27">
            <a:extLst>
              <a:ext uri="{FF2B5EF4-FFF2-40B4-BE49-F238E27FC236}">
                <a16:creationId xmlns:a16="http://schemas.microsoft.com/office/drawing/2014/main" id="{84755628-5D04-EE10-9071-57B73065D9C3}"/>
              </a:ext>
            </a:extLst>
          </p:cNvPr>
          <p:cNvSpPr/>
          <p:nvPr/>
        </p:nvSpPr>
        <p:spPr>
          <a:xfrm>
            <a:off x="457200" y="2951284"/>
            <a:ext cx="7772400" cy="1143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le 1"/>
          <p:cNvSpPr>
            <a:spLocks noGrp="1"/>
          </p:cNvSpPr>
          <p:nvPr>
            <p:ph type="title"/>
          </p:nvPr>
        </p:nvSpPr>
        <p:spPr/>
        <p:txBody>
          <a:bodyPr>
            <a:normAutofit/>
          </a:bodyPr>
          <a:lstStyle/>
          <a:p>
            <a:r>
              <a:rPr lang="nl-NL" sz="3200" b="1" dirty="0"/>
              <a:t>Uitgifteproces Thuis Shirt -  Leden (m.u.v. Topteams)</a:t>
            </a:r>
          </a:p>
        </p:txBody>
      </p:sp>
      <p:sp>
        <p:nvSpPr>
          <p:cNvPr id="4" name="Tekstvak 3">
            <a:extLst>
              <a:ext uri="{FF2B5EF4-FFF2-40B4-BE49-F238E27FC236}">
                <a16:creationId xmlns:a16="http://schemas.microsoft.com/office/drawing/2014/main" id="{60E7AAF1-AAA7-426C-BEB4-4761D29E946A}"/>
              </a:ext>
            </a:extLst>
          </p:cNvPr>
          <p:cNvSpPr txBox="1"/>
          <p:nvPr/>
        </p:nvSpPr>
        <p:spPr>
          <a:xfrm>
            <a:off x="576928" y="2248491"/>
            <a:ext cx="1192002" cy="307777"/>
          </a:xfrm>
          <a:prstGeom prst="rect">
            <a:avLst/>
          </a:prstGeom>
          <a:noFill/>
        </p:spPr>
        <p:txBody>
          <a:bodyPr wrap="square" rtlCol="0">
            <a:spAutoFit/>
          </a:bodyPr>
          <a:lstStyle/>
          <a:p>
            <a:r>
              <a:rPr lang="nl-NL" sz="1400" b="1" dirty="0"/>
              <a:t>Voordaan Lid</a:t>
            </a:r>
          </a:p>
        </p:txBody>
      </p:sp>
      <p:sp>
        <p:nvSpPr>
          <p:cNvPr id="5" name="Tekstvak 4">
            <a:extLst>
              <a:ext uri="{FF2B5EF4-FFF2-40B4-BE49-F238E27FC236}">
                <a16:creationId xmlns:a16="http://schemas.microsoft.com/office/drawing/2014/main" id="{8B93E9BF-E99A-2DA6-97BE-622743B47249}"/>
              </a:ext>
            </a:extLst>
          </p:cNvPr>
          <p:cNvSpPr txBox="1"/>
          <p:nvPr/>
        </p:nvSpPr>
        <p:spPr>
          <a:xfrm>
            <a:off x="606475" y="3324880"/>
            <a:ext cx="1391055" cy="523220"/>
          </a:xfrm>
          <a:prstGeom prst="rect">
            <a:avLst/>
          </a:prstGeom>
          <a:noFill/>
        </p:spPr>
        <p:txBody>
          <a:bodyPr wrap="square" rtlCol="0">
            <a:spAutoFit/>
          </a:bodyPr>
          <a:lstStyle/>
          <a:p>
            <a:r>
              <a:rPr lang="nl-NL" sz="1400" b="1" dirty="0"/>
              <a:t>Intersport - Twinsport</a:t>
            </a:r>
          </a:p>
        </p:txBody>
      </p:sp>
      <p:sp>
        <p:nvSpPr>
          <p:cNvPr id="6" name="Rechthoek: afgeronde hoeken 5">
            <a:extLst>
              <a:ext uri="{FF2B5EF4-FFF2-40B4-BE49-F238E27FC236}">
                <a16:creationId xmlns:a16="http://schemas.microsoft.com/office/drawing/2014/main" id="{CCE4E7FE-66B6-0FF9-A9B5-BDBCEB29E5CD}"/>
              </a:ext>
            </a:extLst>
          </p:cNvPr>
          <p:cNvSpPr/>
          <p:nvPr/>
        </p:nvSpPr>
        <p:spPr>
          <a:xfrm>
            <a:off x="1997528" y="2028672"/>
            <a:ext cx="1534109" cy="747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Gaat naar Intersport winkel met naam, postcode, huisnummer</a:t>
            </a:r>
          </a:p>
        </p:txBody>
      </p:sp>
      <p:sp>
        <p:nvSpPr>
          <p:cNvPr id="7" name="Rechthoek: afgeronde hoeken 6">
            <a:extLst>
              <a:ext uri="{FF2B5EF4-FFF2-40B4-BE49-F238E27FC236}">
                <a16:creationId xmlns:a16="http://schemas.microsoft.com/office/drawing/2014/main" id="{65233D85-73FA-8C9E-9231-767B4F1335FF}"/>
              </a:ext>
            </a:extLst>
          </p:cNvPr>
          <p:cNvSpPr/>
          <p:nvPr/>
        </p:nvSpPr>
        <p:spPr>
          <a:xfrm>
            <a:off x="3429000" y="3256084"/>
            <a:ext cx="990602" cy="747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Check Lisa Nummer  &amp; Registratie</a:t>
            </a:r>
          </a:p>
        </p:txBody>
      </p:sp>
      <p:cxnSp>
        <p:nvCxnSpPr>
          <p:cNvPr id="9" name="Verbindingslijn: gebogen 8">
            <a:extLst>
              <a:ext uri="{FF2B5EF4-FFF2-40B4-BE49-F238E27FC236}">
                <a16:creationId xmlns:a16="http://schemas.microsoft.com/office/drawing/2014/main" id="{829FE46A-4383-86E1-6B1D-ACA16D015B46}"/>
              </a:ext>
            </a:extLst>
          </p:cNvPr>
          <p:cNvCxnSpPr>
            <a:cxnSpLocks/>
            <a:stCxn id="6" idx="2"/>
            <a:endCxn id="7" idx="1"/>
          </p:cNvCxnSpPr>
          <p:nvPr/>
        </p:nvCxnSpPr>
        <p:spPr>
          <a:xfrm rot="16200000" flipH="1">
            <a:off x="2669938" y="2870729"/>
            <a:ext cx="853706" cy="66441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hthoek: afgeronde hoeken 9">
            <a:extLst>
              <a:ext uri="{FF2B5EF4-FFF2-40B4-BE49-F238E27FC236}">
                <a16:creationId xmlns:a16="http://schemas.microsoft.com/office/drawing/2014/main" id="{3DD349FE-8378-6130-879B-38BE4450CFD0}"/>
              </a:ext>
            </a:extLst>
          </p:cNvPr>
          <p:cNvSpPr/>
          <p:nvPr/>
        </p:nvSpPr>
        <p:spPr>
          <a:xfrm>
            <a:off x="6400800" y="2045778"/>
            <a:ext cx="990602" cy="747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Gebruik </a:t>
            </a:r>
          </a:p>
        </p:txBody>
      </p:sp>
      <p:sp>
        <p:nvSpPr>
          <p:cNvPr id="11" name="Rechthoek: afgeronde hoeken 10">
            <a:extLst>
              <a:ext uri="{FF2B5EF4-FFF2-40B4-BE49-F238E27FC236}">
                <a16:creationId xmlns:a16="http://schemas.microsoft.com/office/drawing/2014/main" id="{043078A4-CC40-6171-2D48-A868A8256CA0}"/>
              </a:ext>
            </a:extLst>
          </p:cNvPr>
          <p:cNvSpPr/>
          <p:nvPr/>
        </p:nvSpPr>
        <p:spPr>
          <a:xfrm>
            <a:off x="4953000" y="3256084"/>
            <a:ext cx="990602" cy="747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Uitgifte shirt in Winkel</a:t>
            </a:r>
          </a:p>
        </p:txBody>
      </p:sp>
      <p:cxnSp>
        <p:nvCxnSpPr>
          <p:cNvPr id="12" name="Verbindingslijn: gebogen 11">
            <a:extLst>
              <a:ext uri="{FF2B5EF4-FFF2-40B4-BE49-F238E27FC236}">
                <a16:creationId xmlns:a16="http://schemas.microsoft.com/office/drawing/2014/main" id="{1D87A0DF-2BBC-B48F-C165-3B87C5B63562}"/>
              </a:ext>
            </a:extLst>
          </p:cNvPr>
          <p:cNvCxnSpPr>
            <a:cxnSpLocks/>
            <a:stCxn id="7" idx="3"/>
            <a:endCxn id="11" idx="1"/>
          </p:cNvCxnSpPr>
          <p:nvPr/>
        </p:nvCxnSpPr>
        <p:spPr>
          <a:xfrm>
            <a:off x="4419602" y="3629791"/>
            <a:ext cx="533398" cy="1270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Verbindingslijn: gebogen 16">
            <a:extLst>
              <a:ext uri="{FF2B5EF4-FFF2-40B4-BE49-F238E27FC236}">
                <a16:creationId xmlns:a16="http://schemas.microsoft.com/office/drawing/2014/main" id="{F76D749D-69C9-2294-B297-186ADF5407C0}"/>
              </a:ext>
            </a:extLst>
          </p:cNvPr>
          <p:cNvCxnSpPr>
            <a:cxnSpLocks/>
            <a:stCxn id="11" idx="3"/>
            <a:endCxn id="10" idx="2"/>
          </p:cNvCxnSpPr>
          <p:nvPr/>
        </p:nvCxnSpPr>
        <p:spPr>
          <a:xfrm flipV="1">
            <a:off x="5943602" y="2793191"/>
            <a:ext cx="952499" cy="83660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hthoek: afgeronde hoeken 14">
            <a:extLst>
              <a:ext uri="{FF2B5EF4-FFF2-40B4-BE49-F238E27FC236}">
                <a16:creationId xmlns:a16="http://schemas.microsoft.com/office/drawing/2014/main" id="{E7A3C847-D985-C6D2-0AFD-582DD7FABF46}"/>
              </a:ext>
            </a:extLst>
          </p:cNvPr>
          <p:cNvSpPr/>
          <p:nvPr/>
        </p:nvSpPr>
        <p:spPr>
          <a:xfrm>
            <a:off x="8658808" y="1676400"/>
            <a:ext cx="3142523" cy="4343400"/>
          </a:xfrm>
          <a:prstGeom prst="roundRect">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l-NL" sz="1200" b="1" dirty="0">
                <a:solidFill>
                  <a:schemeClr val="tx1"/>
                </a:solidFill>
              </a:rPr>
              <a:t>Vraag 1</a:t>
            </a:r>
            <a:r>
              <a:rPr lang="nl-NL" sz="1200" dirty="0">
                <a:solidFill>
                  <a:schemeClr val="tx1"/>
                </a:solidFill>
              </a:rPr>
              <a:t>: </a:t>
            </a:r>
            <a:r>
              <a:rPr lang="nl-NL" sz="1200" b="1" dirty="0">
                <a:solidFill>
                  <a:schemeClr val="tx1"/>
                </a:solidFill>
              </a:rPr>
              <a:t>Mag ik meerdere shirts ophalen?</a:t>
            </a:r>
          </a:p>
          <a:p>
            <a:r>
              <a:rPr lang="nl-NL" sz="1200" b="1" dirty="0">
                <a:solidFill>
                  <a:schemeClr val="tx1"/>
                </a:solidFill>
              </a:rPr>
              <a:t>Antwoord</a:t>
            </a:r>
            <a:r>
              <a:rPr lang="nl-NL" sz="1200" dirty="0">
                <a:solidFill>
                  <a:schemeClr val="tx1"/>
                </a:solidFill>
              </a:rPr>
              <a:t>: Principe is dat elk lid zelf een nieuw thuis shirt ophaalt. Ophalen voor andere gezinsleden is toegestaan.</a:t>
            </a:r>
          </a:p>
          <a:p>
            <a:endParaRPr lang="nl-NL" sz="1200" dirty="0">
              <a:solidFill>
                <a:schemeClr val="tx1"/>
              </a:solidFill>
            </a:endParaRPr>
          </a:p>
          <a:p>
            <a:r>
              <a:rPr lang="nl-NL" sz="1200" b="1" dirty="0">
                <a:solidFill>
                  <a:schemeClr val="tx1"/>
                </a:solidFill>
              </a:rPr>
              <a:t>Vraag 2:</a:t>
            </a:r>
            <a:r>
              <a:rPr lang="nl-NL" sz="1200" dirty="0">
                <a:solidFill>
                  <a:schemeClr val="tx1"/>
                </a:solidFill>
              </a:rPr>
              <a:t> </a:t>
            </a:r>
            <a:r>
              <a:rPr lang="nl-NL" sz="1200" b="1" dirty="0">
                <a:solidFill>
                  <a:schemeClr val="tx1"/>
                </a:solidFill>
              </a:rPr>
              <a:t>Waarom kan ik het thuis shirt niet via de  webshop bestellen? </a:t>
            </a:r>
          </a:p>
          <a:p>
            <a:r>
              <a:rPr lang="nl-NL" sz="1200" b="1" dirty="0">
                <a:solidFill>
                  <a:schemeClr val="tx1"/>
                </a:solidFill>
              </a:rPr>
              <a:t>Antwoord</a:t>
            </a:r>
            <a:r>
              <a:rPr lang="nl-NL" sz="1200" dirty="0">
                <a:solidFill>
                  <a:schemeClr val="tx1"/>
                </a:solidFill>
              </a:rPr>
              <a:t>: Voor de eerste uitgifte van de shirts voor de actieprijs hebben we samen met Intersport Twinsport deze afspraak gemaakt. Bovendien verschilt de pasvorm van het shirt van het bestaande </a:t>
            </a:r>
            <a:r>
              <a:rPr lang="nl-NL" sz="1200" dirty="0" err="1">
                <a:solidFill>
                  <a:schemeClr val="tx1"/>
                </a:solidFill>
              </a:rPr>
              <a:t>ClubColors</a:t>
            </a:r>
            <a:r>
              <a:rPr lang="nl-NL" sz="1200" dirty="0">
                <a:solidFill>
                  <a:schemeClr val="tx1"/>
                </a:solidFill>
              </a:rPr>
              <a:t> shirt. In de winkel kun je passen. Ook in het Clubhuis komen </a:t>
            </a:r>
            <a:r>
              <a:rPr lang="nl-NL" sz="1200" dirty="0" err="1">
                <a:solidFill>
                  <a:schemeClr val="tx1"/>
                </a:solidFill>
              </a:rPr>
              <a:t>tzt</a:t>
            </a:r>
            <a:r>
              <a:rPr lang="nl-NL" sz="1200" dirty="0">
                <a:solidFill>
                  <a:schemeClr val="tx1"/>
                </a:solidFill>
              </a:rPr>
              <a:t> pasmaten te hangen. </a:t>
            </a:r>
          </a:p>
          <a:p>
            <a:endParaRPr lang="nl-NL" sz="1200" dirty="0">
              <a:solidFill>
                <a:schemeClr val="tx1"/>
              </a:solidFill>
            </a:endParaRPr>
          </a:p>
          <a:p>
            <a:r>
              <a:rPr lang="nl-NL" sz="1200" b="1" dirty="0">
                <a:solidFill>
                  <a:schemeClr val="tx1"/>
                </a:solidFill>
              </a:rPr>
              <a:t>Vraag 3</a:t>
            </a:r>
            <a:r>
              <a:rPr lang="nl-NL" sz="1200" dirty="0">
                <a:solidFill>
                  <a:schemeClr val="tx1"/>
                </a:solidFill>
              </a:rPr>
              <a:t>: </a:t>
            </a:r>
            <a:r>
              <a:rPr lang="nl-NL" sz="1200" b="1" dirty="0">
                <a:solidFill>
                  <a:schemeClr val="tx1"/>
                </a:solidFill>
              </a:rPr>
              <a:t>Hoe betaal ik de 10 euro voor het shirt? </a:t>
            </a:r>
          </a:p>
          <a:p>
            <a:r>
              <a:rPr lang="nl-NL" sz="1200" b="1" dirty="0">
                <a:solidFill>
                  <a:schemeClr val="tx1"/>
                </a:solidFill>
              </a:rPr>
              <a:t>Antwoord</a:t>
            </a:r>
            <a:r>
              <a:rPr lang="nl-NL" sz="1200" dirty="0">
                <a:solidFill>
                  <a:schemeClr val="tx1"/>
                </a:solidFill>
              </a:rPr>
              <a:t>: Bij de contributie voor seizoen 2023/2024 wordt bij ieder lid (m.u.v. lijnteams) eenmalig een bedrag van EUR 10,- toegevoegd. </a:t>
            </a:r>
          </a:p>
        </p:txBody>
      </p:sp>
      <p:graphicFrame>
        <p:nvGraphicFramePr>
          <p:cNvPr id="16" name="Tabel 71">
            <a:extLst>
              <a:ext uri="{FF2B5EF4-FFF2-40B4-BE49-F238E27FC236}">
                <a16:creationId xmlns:a16="http://schemas.microsoft.com/office/drawing/2014/main" id="{40FD75C5-961C-C5DD-95E5-13A6AB911660}"/>
              </a:ext>
            </a:extLst>
          </p:cNvPr>
          <p:cNvGraphicFramePr>
            <a:graphicFrameLocks noGrp="1"/>
          </p:cNvGraphicFramePr>
          <p:nvPr>
            <p:extLst>
              <p:ext uri="{D42A27DB-BD31-4B8C-83A1-F6EECF244321}">
                <p14:modId xmlns:p14="http://schemas.microsoft.com/office/powerpoint/2010/main" val="4045389160"/>
              </p:ext>
            </p:extLst>
          </p:nvPr>
        </p:nvGraphicFramePr>
        <p:xfrm>
          <a:off x="599449" y="4309594"/>
          <a:ext cx="8011151" cy="1624228"/>
        </p:xfrm>
        <a:graphic>
          <a:graphicData uri="http://schemas.openxmlformats.org/drawingml/2006/table">
            <a:tbl>
              <a:tblPr firstRow="1" bandRow="1">
                <a:tableStyleId>{2D5ABB26-0587-4C30-8999-92F81FD0307C}</a:tableStyleId>
              </a:tblPr>
              <a:tblGrid>
                <a:gridCol w="1373819">
                  <a:extLst>
                    <a:ext uri="{9D8B030D-6E8A-4147-A177-3AD203B41FA5}">
                      <a16:colId xmlns:a16="http://schemas.microsoft.com/office/drawing/2014/main" val="385873881"/>
                    </a:ext>
                  </a:extLst>
                </a:gridCol>
                <a:gridCol w="4793087">
                  <a:extLst>
                    <a:ext uri="{9D8B030D-6E8A-4147-A177-3AD203B41FA5}">
                      <a16:colId xmlns:a16="http://schemas.microsoft.com/office/drawing/2014/main" val="3406998256"/>
                    </a:ext>
                  </a:extLst>
                </a:gridCol>
                <a:gridCol w="1844245">
                  <a:extLst>
                    <a:ext uri="{9D8B030D-6E8A-4147-A177-3AD203B41FA5}">
                      <a16:colId xmlns:a16="http://schemas.microsoft.com/office/drawing/2014/main" val="678544698"/>
                    </a:ext>
                  </a:extLst>
                </a:gridCol>
              </a:tblGrid>
              <a:tr h="2359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b="1" i="1" dirty="0"/>
                        <a:t>Wanneer</a:t>
                      </a:r>
                      <a:endParaRPr lang="en-US" sz="1400" b="1" i="1" dirty="0"/>
                    </a:p>
                  </a:txBody>
                  <a:tcPr anchor="ct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t>Vanaf donderdag 17 Aug (Koopavond) tot en met Herfstvakantie (zondag 22 oktober)</a:t>
                      </a:r>
                      <a:endParaRPr lang="en-US" sz="1400" dirty="0"/>
                    </a:p>
                  </a:txBody>
                  <a:tcPr marL="36000" marR="36000" marT="0" marB="0" anchor="ctr"/>
                </a:tc>
                <a:tc hMerge="1">
                  <a:txBody>
                    <a:bodyPr/>
                    <a:lstStyle/>
                    <a:p>
                      <a:endParaRPr lang="en-US" sz="1100" dirty="0"/>
                    </a:p>
                  </a:txBody>
                  <a:tcPr marL="36000" marR="36000" marT="0" marB="0" anchor="ctr"/>
                </a:tc>
                <a:extLst>
                  <a:ext uri="{0D108BD9-81ED-4DB2-BD59-A6C34878D82A}">
                    <a16:rowId xmlns:a16="http://schemas.microsoft.com/office/drawing/2014/main" val="2443464674"/>
                  </a:ext>
                </a:extLst>
              </a:tr>
              <a:tr h="235993">
                <a:tc>
                  <a:txBody>
                    <a:bodyPr/>
                    <a:lstStyle/>
                    <a:p>
                      <a:r>
                        <a:rPr lang="nl-NL" sz="1400" b="1" i="1" dirty="0"/>
                        <a:t>Waar</a:t>
                      </a:r>
                      <a:endParaRPr lang="en-US" sz="1400" dirty="0"/>
                    </a:p>
                  </a:txBody>
                  <a:tcPr anchor="ctr"/>
                </a:tc>
                <a:tc gridSpan="2">
                  <a:txBody>
                    <a:bodyPr/>
                    <a:lstStyle/>
                    <a:p>
                      <a:pPr marL="0" indent="0">
                        <a:buFont typeface="Arial" panose="020B0604020202020204" pitchFamily="34" charset="0"/>
                        <a:buNone/>
                      </a:pPr>
                      <a:r>
                        <a:rPr lang="nl-NL" sz="1400" dirty="0"/>
                        <a:t>Intersport Twinsport, Potterstraat 2, Utrecht (hoek </a:t>
                      </a:r>
                      <a:r>
                        <a:rPr lang="nl-NL" sz="1400" dirty="0" err="1"/>
                        <a:t>Oudegracht</a:t>
                      </a:r>
                      <a:r>
                        <a:rPr lang="nl-NL" sz="1400" dirty="0"/>
                        <a:t>)</a:t>
                      </a:r>
                    </a:p>
                  </a:txBody>
                  <a:tcPr marL="36000" marR="36000" marT="0" marB="0" anchor="ctr"/>
                </a:tc>
                <a:tc hMerge="1">
                  <a:txBody>
                    <a:bodyPr/>
                    <a:lstStyle/>
                    <a:p>
                      <a:endParaRPr lang="en-US" sz="1100" dirty="0"/>
                    </a:p>
                  </a:txBody>
                  <a:tcPr marL="36000" marR="36000" marT="0" marB="0" anchor="ctr"/>
                </a:tc>
                <a:extLst>
                  <a:ext uri="{0D108BD9-81ED-4DB2-BD59-A6C34878D82A}">
                    <a16:rowId xmlns:a16="http://schemas.microsoft.com/office/drawing/2014/main" val="1773194228"/>
                  </a:ext>
                </a:extLst>
              </a:tr>
              <a:tr h="235993">
                <a:tc>
                  <a:txBody>
                    <a:bodyPr/>
                    <a:lstStyle/>
                    <a:p>
                      <a:r>
                        <a:rPr lang="nl-NL" sz="1400" b="1" i="1" dirty="0"/>
                        <a:t>Wie</a:t>
                      </a:r>
                      <a:endParaRPr lang="en-US" sz="1400" dirty="0"/>
                    </a:p>
                  </a:txBody>
                  <a:tcPr anchor="ctr"/>
                </a:tc>
                <a:tc>
                  <a:txBody>
                    <a:bodyPr/>
                    <a:lstStyle/>
                    <a:p>
                      <a:r>
                        <a:rPr lang="en-US" sz="1400" dirty="0"/>
                        <a:t>Elk Lid (</a:t>
                      </a:r>
                      <a:r>
                        <a:rPr lang="en-US" sz="1400" dirty="0" err="1"/>
                        <a:t>m.u.v</a:t>
                      </a:r>
                      <a:r>
                        <a:rPr lang="en-US" sz="1400" dirty="0"/>
                        <a:t>. </a:t>
                      </a:r>
                      <a:r>
                        <a:rPr lang="en-US" sz="1400" dirty="0" err="1"/>
                        <a:t>leden</a:t>
                      </a:r>
                      <a:r>
                        <a:rPr lang="en-US" sz="1400" dirty="0"/>
                        <a:t> </a:t>
                      </a:r>
                      <a:r>
                        <a:rPr lang="en-US" sz="1400" dirty="0" err="1"/>
                        <a:t>lijnteams</a:t>
                      </a:r>
                      <a:r>
                        <a:rPr lang="en-US" sz="1400" dirty="0"/>
                        <a:t>, </a:t>
                      </a:r>
                      <a:r>
                        <a:rPr lang="en-US" sz="1400" dirty="0" err="1"/>
                        <a:t>zie</a:t>
                      </a:r>
                      <a:r>
                        <a:rPr lang="en-US" sz="1400" dirty="0"/>
                        <a:t> </a:t>
                      </a:r>
                      <a:r>
                        <a:rPr lang="en-US" sz="1400" dirty="0" err="1"/>
                        <a:t>volgende</a:t>
                      </a:r>
                      <a:r>
                        <a:rPr lang="en-US" sz="1400" dirty="0"/>
                        <a:t> sheet)</a:t>
                      </a:r>
                    </a:p>
                  </a:txBody>
                  <a:tcPr marL="36000" marR="3600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marL="36000" marR="36000" marT="0" marB="0" anchor="ctr"/>
                </a:tc>
                <a:extLst>
                  <a:ext uri="{0D108BD9-81ED-4DB2-BD59-A6C34878D82A}">
                    <a16:rowId xmlns:a16="http://schemas.microsoft.com/office/drawing/2014/main" val="3692942947"/>
                  </a:ext>
                </a:extLst>
              </a:tr>
              <a:tr h="709828">
                <a:tc>
                  <a:txBody>
                    <a:bodyPr/>
                    <a:lstStyle/>
                    <a:p>
                      <a:r>
                        <a:rPr lang="nl-NL" sz="1400" b="1" i="1" dirty="0"/>
                        <a:t>Hoe</a:t>
                      </a:r>
                      <a:endParaRPr lang="en-US" sz="1400" dirty="0"/>
                    </a:p>
                  </a:txBody>
                  <a:tcPr/>
                </a:tc>
                <a:tc gridSpan="2">
                  <a:txBody>
                    <a:bodyPr/>
                    <a:lstStyle/>
                    <a:p>
                      <a:pPr marL="357188" lvl="1" indent="-177800">
                        <a:buFont typeface="Arial" panose="020B0604020202020204" pitchFamily="34" charset="0"/>
                        <a:buChar char="•"/>
                      </a:pPr>
                      <a:r>
                        <a:rPr lang="nl-NL" sz="1400" dirty="0"/>
                        <a:t>Met Naam, Postcode, huisnummer Voordaan Lid</a:t>
                      </a:r>
                    </a:p>
                    <a:p>
                      <a:pPr marL="357188" lvl="1" indent="-177800">
                        <a:buFont typeface="Arial" panose="020B0604020202020204" pitchFamily="34" charset="0"/>
                        <a:buChar char="•"/>
                      </a:pPr>
                      <a:r>
                        <a:rPr lang="nl-NL" sz="1400" dirty="0"/>
                        <a:t>Pasmaten aanwezig in winkel / Clubhuis Voordaan</a:t>
                      </a:r>
                    </a:p>
                    <a:p>
                      <a:pPr marL="357188" lvl="1" indent="-177800">
                        <a:buFont typeface="Arial" panose="020B0604020202020204" pitchFamily="34" charset="0"/>
                        <a:buChar char="•"/>
                      </a:pPr>
                      <a:r>
                        <a:rPr lang="nl-NL" sz="1400" dirty="0"/>
                        <a:t>Intersport controleert Lisa (leden) systeem en registreert uitgifte</a:t>
                      </a:r>
                    </a:p>
                  </a:txBody>
                  <a:tcPr marL="36000" marR="36000" marT="0" marB="0"/>
                </a:tc>
                <a:tc hMerge="1">
                  <a:txBody>
                    <a:bodyPr/>
                    <a:lstStyle/>
                    <a:p>
                      <a:endParaRPr lang="en-US" sz="1100" dirty="0"/>
                    </a:p>
                  </a:txBody>
                  <a:tcPr marL="36000" marR="36000" marT="0" marB="0"/>
                </a:tc>
                <a:extLst>
                  <a:ext uri="{0D108BD9-81ED-4DB2-BD59-A6C34878D82A}">
                    <a16:rowId xmlns:a16="http://schemas.microsoft.com/office/drawing/2014/main" val="2759909145"/>
                  </a:ext>
                </a:extLst>
              </a:tr>
            </a:tbl>
          </a:graphicData>
        </a:graphic>
      </p:graphicFrame>
    </p:spTree>
    <p:extLst>
      <p:ext uri="{BB962C8B-B14F-4D97-AF65-F5344CB8AC3E}">
        <p14:creationId xmlns:p14="http://schemas.microsoft.com/office/powerpoint/2010/main" val="1121156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hthoek 49">
            <a:extLst>
              <a:ext uri="{FF2B5EF4-FFF2-40B4-BE49-F238E27FC236}">
                <a16:creationId xmlns:a16="http://schemas.microsoft.com/office/drawing/2014/main" id="{62641332-53C4-850B-F0A4-4A03037D455B}"/>
              </a:ext>
            </a:extLst>
          </p:cNvPr>
          <p:cNvSpPr/>
          <p:nvPr/>
        </p:nvSpPr>
        <p:spPr>
          <a:xfrm>
            <a:off x="387940" y="3773357"/>
            <a:ext cx="11654973" cy="8916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48" name="Rechthoek 47">
            <a:extLst>
              <a:ext uri="{FF2B5EF4-FFF2-40B4-BE49-F238E27FC236}">
                <a16:creationId xmlns:a16="http://schemas.microsoft.com/office/drawing/2014/main" id="{A846C45C-7078-9E32-9B4E-F7A26ADF3338}"/>
              </a:ext>
            </a:extLst>
          </p:cNvPr>
          <p:cNvSpPr/>
          <p:nvPr/>
        </p:nvSpPr>
        <p:spPr>
          <a:xfrm>
            <a:off x="384627" y="2156335"/>
            <a:ext cx="11654973" cy="8188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le 1"/>
          <p:cNvSpPr>
            <a:spLocks noGrp="1"/>
          </p:cNvSpPr>
          <p:nvPr>
            <p:ph type="title"/>
          </p:nvPr>
        </p:nvSpPr>
        <p:spPr/>
        <p:txBody>
          <a:bodyPr>
            <a:normAutofit/>
          </a:bodyPr>
          <a:lstStyle/>
          <a:p>
            <a:r>
              <a:rPr lang="nl-NL" sz="3200" b="1" dirty="0"/>
              <a:t>Uitgifteproces shirts - Topteams</a:t>
            </a:r>
          </a:p>
        </p:txBody>
      </p:sp>
      <p:sp>
        <p:nvSpPr>
          <p:cNvPr id="4" name="Tekstvak 3">
            <a:extLst>
              <a:ext uri="{FF2B5EF4-FFF2-40B4-BE49-F238E27FC236}">
                <a16:creationId xmlns:a16="http://schemas.microsoft.com/office/drawing/2014/main" id="{60E7AAF1-AAA7-426C-BEB4-4761D29E946A}"/>
              </a:ext>
            </a:extLst>
          </p:cNvPr>
          <p:cNvSpPr txBox="1"/>
          <p:nvPr/>
        </p:nvSpPr>
        <p:spPr>
          <a:xfrm>
            <a:off x="381000" y="2321649"/>
            <a:ext cx="1192002" cy="523220"/>
          </a:xfrm>
          <a:prstGeom prst="rect">
            <a:avLst/>
          </a:prstGeom>
          <a:noFill/>
        </p:spPr>
        <p:txBody>
          <a:bodyPr wrap="square" rtlCol="0">
            <a:spAutoFit/>
          </a:bodyPr>
          <a:lstStyle/>
          <a:p>
            <a:r>
              <a:rPr lang="nl-NL" sz="1400" b="1" dirty="0"/>
              <a:t>Team Manager</a:t>
            </a:r>
          </a:p>
        </p:txBody>
      </p:sp>
      <p:sp>
        <p:nvSpPr>
          <p:cNvPr id="5" name="Tekstvak 4">
            <a:extLst>
              <a:ext uri="{FF2B5EF4-FFF2-40B4-BE49-F238E27FC236}">
                <a16:creationId xmlns:a16="http://schemas.microsoft.com/office/drawing/2014/main" id="{8B93E9BF-E99A-2DA6-97BE-622743B47249}"/>
              </a:ext>
            </a:extLst>
          </p:cNvPr>
          <p:cNvSpPr txBox="1"/>
          <p:nvPr/>
        </p:nvSpPr>
        <p:spPr>
          <a:xfrm>
            <a:off x="381001" y="3889608"/>
            <a:ext cx="1391055" cy="523220"/>
          </a:xfrm>
          <a:prstGeom prst="rect">
            <a:avLst/>
          </a:prstGeom>
          <a:noFill/>
        </p:spPr>
        <p:txBody>
          <a:bodyPr wrap="square" rtlCol="0">
            <a:spAutoFit/>
          </a:bodyPr>
          <a:lstStyle/>
          <a:p>
            <a:r>
              <a:rPr lang="nl-NL" sz="1400" b="1" dirty="0"/>
              <a:t>Intersport - Twinsport</a:t>
            </a:r>
          </a:p>
        </p:txBody>
      </p:sp>
      <p:sp>
        <p:nvSpPr>
          <p:cNvPr id="6" name="Rechthoek: afgeronde hoeken 5">
            <a:extLst>
              <a:ext uri="{FF2B5EF4-FFF2-40B4-BE49-F238E27FC236}">
                <a16:creationId xmlns:a16="http://schemas.microsoft.com/office/drawing/2014/main" id="{CCE4E7FE-66B6-0FF9-A9B5-BDBCEB29E5CD}"/>
              </a:ext>
            </a:extLst>
          </p:cNvPr>
          <p:cNvSpPr/>
          <p:nvPr/>
        </p:nvSpPr>
        <p:spPr>
          <a:xfrm>
            <a:off x="1752600" y="2217629"/>
            <a:ext cx="1192002" cy="6353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Bestelformulier invullen</a:t>
            </a:r>
          </a:p>
        </p:txBody>
      </p:sp>
      <p:sp>
        <p:nvSpPr>
          <p:cNvPr id="7" name="Rechthoek: afgeronde hoeken 6">
            <a:extLst>
              <a:ext uri="{FF2B5EF4-FFF2-40B4-BE49-F238E27FC236}">
                <a16:creationId xmlns:a16="http://schemas.microsoft.com/office/drawing/2014/main" id="{65233D85-73FA-8C9E-9231-767B4F1335FF}"/>
              </a:ext>
            </a:extLst>
          </p:cNvPr>
          <p:cNvSpPr/>
          <p:nvPr/>
        </p:nvSpPr>
        <p:spPr>
          <a:xfrm>
            <a:off x="4343398" y="3936685"/>
            <a:ext cx="990602" cy="6353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Bestelling voorbereiden (registratie / printen)</a:t>
            </a:r>
          </a:p>
        </p:txBody>
      </p:sp>
      <p:cxnSp>
        <p:nvCxnSpPr>
          <p:cNvPr id="9" name="Verbindingslijn: gebogen 8">
            <a:extLst>
              <a:ext uri="{FF2B5EF4-FFF2-40B4-BE49-F238E27FC236}">
                <a16:creationId xmlns:a16="http://schemas.microsoft.com/office/drawing/2014/main" id="{829FE46A-4383-86E1-6B1D-ACA16D015B46}"/>
              </a:ext>
            </a:extLst>
          </p:cNvPr>
          <p:cNvCxnSpPr>
            <a:cxnSpLocks/>
            <a:stCxn id="14" idx="2"/>
            <a:endCxn id="7" idx="1"/>
          </p:cNvCxnSpPr>
          <p:nvPr/>
        </p:nvCxnSpPr>
        <p:spPr>
          <a:xfrm rot="16200000" flipH="1">
            <a:off x="3621618" y="3532562"/>
            <a:ext cx="567263" cy="87629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hthoek: afgeronde hoeken 9">
            <a:extLst>
              <a:ext uri="{FF2B5EF4-FFF2-40B4-BE49-F238E27FC236}">
                <a16:creationId xmlns:a16="http://schemas.microsoft.com/office/drawing/2014/main" id="{3DD349FE-8378-6130-879B-38BE4450CFD0}"/>
              </a:ext>
            </a:extLst>
          </p:cNvPr>
          <p:cNvSpPr/>
          <p:nvPr/>
        </p:nvSpPr>
        <p:spPr>
          <a:xfrm>
            <a:off x="8534400" y="2209800"/>
            <a:ext cx="990602" cy="6353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Ophalen &amp; Controle Kleding. </a:t>
            </a:r>
          </a:p>
        </p:txBody>
      </p:sp>
      <p:sp>
        <p:nvSpPr>
          <p:cNvPr id="8" name="Tekstvak 7">
            <a:extLst>
              <a:ext uri="{FF2B5EF4-FFF2-40B4-BE49-F238E27FC236}">
                <a16:creationId xmlns:a16="http://schemas.microsoft.com/office/drawing/2014/main" id="{4D937921-1D15-8B55-75D6-E3997E08D025}"/>
              </a:ext>
            </a:extLst>
          </p:cNvPr>
          <p:cNvSpPr txBox="1"/>
          <p:nvPr/>
        </p:nvSpPr>
        <p:spPr>
          <a:xfrm>
            <a:off x="381000" y="1598720"/>
            <a:ext cx="1192002" cy="307777"/>
          </a:xfrm>
          <a:prstGeom prst="rect">
            <a:avLst/>
          </a:prstGeom>
          <a:noFill/>
        </p:spPr>
        <p:txBody>
          <a:bodyPr wrap="square" rtlCol="0">
            <a:spAutoFit/>
          </a:bodyPr>
          <a:lstStyle/>
          <a:p>
            <a:r>
              <a:rPr lang="nl-NL" sz="1400" b="1" dirty="0"/>
              <a:t>Voordaan Lid</a:t>
            </a:r>
          </a:p>
        </p:txBody>
      </p:sp>
      <p:sp>
        <p:nvSpPr>
          <p:cNvPr id="11" name="Rechthoek: afgeronde hoeken 10">
            <a:extLst>
              <a:ext uri="{FF2B5EF4-FFF2-40B4-BE49-F238E27FC236}">
                <a16:creationId xmlns:a16="http://schemas.microsoft.com/office/drawing/2014/main" id="{404B52A5-A4C9-B1D2-5976-B873FB001A71}"/>
              </a:ext>
            </a:extLst>
          </p:cNvPr>
          <p:cNvSpPr/>
          <p:nvPr/>
        </p:nvSpPr>
        <p:spPr>
          <a:xfrm>
            <a:off x="1752600" y="1371600"/>
            <a:ext cx="1192002" cy="6353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err="1"/>
              <a:t>Pasmaat</a:t>
            </a:r>
            <a:endParaRPr lang="nl-NL" sz="1200" dirty="0"/>
          </a:p>
          <a:p>
            <a:pPr algn="ctr"/>
            <a:r>
              <a:rPr lang="nl-NL" sz="1200" dirty="0"/>
              <a:t>doorgeven aan Team manager</a:t>
            </a:r>
          </a:p>
        </p:txBody>
      </p:sp>
      <p:sp>
        <p:nvSpPr>
          <p:cNvPr id="12" name="Rechthoek: afgeronde hoeken 11">
            <a:extLst>
              <a:ext uri="{FF2B5EF4-FFF2-40B4-BE49-F238E27FC236}">
                <a16:creationId xmlns:a16="http://schemas.microsoft.com/office/drawing/2014/main" id="{31286E75-DB7D-7D92-9087-DF44642F70DD}"/>
              </a:ext>
            </a:extLst>
          </p:cNvPr>
          <p:cNvSpPr/>
          <p:nvPr/>
        </p:nvSpPr>
        <p:spPr>
          <a:xfrm>
            <a:off x="10058396" y="1382486"/>
            <a:ext cx="990602" cy="6353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Gebruik </a:t>
            </a:r>
          </a:p>
        </p:txBody>
      </p:sp>
      <p:sp>
        <p:nvSpPr>
          <p:cNvPr id="13" name="Tekstvak 12">
            <a:extLst>
              <a:ext uri="{FF2B5EF4-FFF2-40B4-BE49-F238E27FC236}">
                <a16:creationId xmlns:a16="http://schemas.microsoft.com/office/drawing/2014/main" id="{6BF90E47-BF15-1B77-C124-2CBC03AAAF62}"/>
              </a:ext>
            </a:extLst>
          </p:cNvPr>
          <p:cNvSpPr txBox="1"/>
          <p:nvPr/>
        </p:nvSpPr>
        <p:spPr>
          <a:xfrm>
            <a:off x="381000" y="3085420"/>
            <a:ext cx="1192002" cy="523220"/>
          </a:xfrm>
          <a:prstGeom prst="rect">
            <a:avLst/>
          </a:prstGeom>
          <a:noFill/>
        </p:spPr>
        <p:txBody>
          <a:bodyPr wrap="square" rtlCol="0">
            <a:spAutoFit/>
          </a:bodyPr>
          <a:lstStyle/>
          <a:p>
            <a:r>
              <a:rPr lang="nl-NL" sz="1400" b="1" dirty="0"/>
              <a:t>Voordaan </a:t>
            </a:r>
            <a:r>
              <a:rPr lang="nl-NL" sz="1400" b="1" dirty="0" err="1"/>
              <a:t>KledingCie</a:t>
            </a:r>
            <a:endParaRPr lang="nl-NL" sz="1400" b="1" dirty="0"/>
          </a:p>
        </p:txBody>
      </p:sp>
      <p:sp>
        <p:nvSpPr>
          <p:cNvPr id="14" name="Rechthoek: afgeronde hoeken 13">
            <a:extLst>
              <a:ext uri="{FF2B5EF4-FFF2-40B4-BE49-F238E27FC236}">
                <a16:creationId xmlns:a16="http://schemas.microsoft.com/office/drawing/2014/main" id="{D9E878D0-67BC-62B6-639A-23C3082218A8}"/>
              </a:ext>
            </a:extLst>
          </p:cNvPr>
          <p:cNvSpPr/>
          <p:nvPr/>
        </p:nvSpPr>
        <p:spPr>
          <a:xfrm>
            <a:off x="2971800" y="3051765"/>
            <a:ext cx="990602" cy="6353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Bestelling plaatsen</a:t>
            </a:r>
          </a:p>
        </p:txBody>
      </p:sp>
      <p:sp>
        <p:nvSpPr>
          <p:cNvPr id="15" name="Rechthoek: afgeronde hoeken 14">
            <a:extLst>
              <a:ext uri="{FF2B5EF4-FFF2-40B4-BE49-F238E27FC236}">
                <a16:creationId xmlns:a16="http://schemas.microsoft.com/office/drawing/2014/main" id="{937BCF24-E167-CA75-183B-3D50D1ECD4A0}"/>
              </a:ext>
            </a:extLst>
          </p:cNvPr>
          <p:cNvSpPr/>
          <p:nvPr/>
        </p:nvSpPr>
        <p:spPr>
          <a:xfrm>
            <a:off x="7238998" y="3062651"/>
            <a:ext cx="990602" cy="6353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Controle &amp; Uitgifte voorbereiden</a:t>
            </a:r>
          </a:p>
        </p:txBody>
      </p:sp>
      <p:sp>
        <p:nvSpPr>
          <p:cNvPr id="17" name="Rechthoek: afgeronde hoeken 16">
            <a:extLst>
              <a:ext uri="{FF2B5EF4-FFF2-40B4-BE49-F238E27FC236}">
                <a16:creationId xmlns:a16="http://schemas.microsoft.com/office/drawing/2014/main" id="{6CB990E9-44E0-F435-9E7F-52CBD2142411}"/>
              </a:ext>
            </a:extLst>
          </p:cNvPr>
          <p:cNvSpPr/>
          <p:nvPr/>
        </p:nvSpPr>
        <p:spPr>
          <a:xfrm>
            <a:off x="5867400" y="3934801"/>
            <a:ext cx="990602" cy="6353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Bestelling afleveren op Voordaan</a:t>
            </a:r>
          </a:p>
        </p:txBody>
      </p:sp>
      <p:cxnSp>
        <p:nvCxnSpPr>
          <p:cNvPr id="19" name="Verbindingslijn: gebogen 18">
            <a:extLst>
              <a:ext uri="{FF2B5EF4-FFF2-40B4-BE49-F238E27FC236}">
                <a16:creationId xmlns:a16="http://schemas.microsoft.com/office/drawing/2014/main" id="{F227B2EA-D77F-86BA-728C-E2317423584E}"/>
              </a:ext>
            </a:extLst>
          </p:cNvPr>
          <p:cNvCxnSpPr>
            <a:cxnSpLocks/>
            <a:stCxn id="17" idx="3"/>
            <a:endCxn id="15" idx="2"/>
          </p:cNvCxnSpPr>
          <p:nvPr/>
        </p:nvCxnSpPr>
        <p:spPr>
          <a:xfrm flipV="1">
            <a:off x="6858002" y="3697966"/>
            <a:ext cx="876297" cy="554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Rechte verbindingslijn met pijl 24">
            <a:extLst>
              <a:ext uri="{FF2B5EF4-FFF2-40B4-BE49-F238E27FC236}">
                <a16:creationId xmlns:a16="http://schemas.microsoft.com/office/drawing/2014/main" id="{20FAE1F6-2C9D-3821-9D42-2A837047949E}"/>
              </a:ext>
            </a:extLst>
          </p:cNvPr>
          <p:cNvCxnSpPr>
            <a:cxnSpLocks/>
            <a:stCxn id="11" idx="2"/>
            <a:endCxn id="6" idx="0"/>
          </p:cNvCxnSpPr>
          <p:nvPr/>
        </p:nvCxnSpPr>
        <p:spPr>
          <a:xfrm>
            <a:off x="2348601" y="2006915"/>
            <a:ext cx="0" cy="2107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Verbindingslijn: gebogen 25">
            <a:extLst>
              <a:ext uri="{FF2B5EF4-FFF2-40B4-BE49-F238E27FC236}">
                <a16:creationId xmlns:a16="http://schemas.microsoft.com/office/drawing/2014/main" id="{B4F97610-8C77-E3A9-54FC-8196F402CBF2}"/>
              </a:ext>
            </a:extLst>
          </p:cNvPr>
          <p:cNvCxnSpPr>
            <a:cxnSpLocks/>
            <a:stCxn id="15" idx="3"/>
          </p:cNvCxnSpPr>
          <p:nvPr/>
        </p:nvCxnSpPr>
        <p:spPr>
          <a:xfrm flipV="1">
            <a:off x="8229600" y="2778091"/>
            <a:ext cx="876299" cy="60221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Verbindingslijn: gebogen 28">
            <a:extLst>
              <a:ext uri="{FF2B5EF4-FFF2-40B4-BE49-F238E27FC236}">
                <a16:creationId xmlns:a16="http://schemas.microsoft.com/office/drawing/2014/main" id="{B67044D9-2CEE-B819-F7C3-DAB3701EDBB5}"/>
              </a:ext>
            </a:extLst>
          </p:cNvPr>
          <p:cNvCxnSpPr>
            <a:cxnSpLocks/>
            <a:stCxn id="36" idx="0"/>
            <a:endCxn id="12" idx="2"/>
          </p:cNvCxnSpPr>
          <p:nvPr/>
        </p:nvCxnSpPr>
        <p:spPr>
          <a:xfrm rot="16200000" flipV="1">
            <a:off x="10457699" y="2113800"/>
            <a:ext cx="191999" cy="2"/>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Rechte verbindingslijn met pijl 33">
            <a:extLst>
              <a:ext uri="{FF2B5EF4-FFF2-40B4-BE49-F238E27FC236}">
                <a16:creationId xmlns:a16="http://schemas.microsoft.com/office/drawing/2014/main" id="{B5A6208E-508B-5679-5379-89B94906EAA6}"/>
              </a:ext>
            </a:extLst>
          </p:cNvPr>
          <p:cNvCxnSpPr>
            <a:cxnSpLocks/>
            <a:stCxn id="7" idx="3"/>
            <a:endCxn id="17" idx="1"/>
          </p:cNvCxnSpPr>
          <p:nvPr/>
        </p:nvCxnSpPr>
        <p:spPr>
          <a:xfrm flipV="1">
            <a:off x="5334000" y="4252459"/>
            <a:ext cx="533400" cy="18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Rechthoek: afgeronde hoeken 35">
            <a:extLst>
              <a:ext uri="{FF2B5EF4-FFF2-40B4-BE49-F238E27FC236}">
                <a16:creationId xmlns:a16="http://schemas.microsoft.com/office/drawing/2014/main" id="{D44617C0-B3FF-4AA7-12FB-6F32F2B79C01}"/>
              </a:ext>
            </a:extLst>
          </p:cNvPr>
          <p:cNvSpPr/>
          <p:nvPr/>
        </p:nvSpPr>
        <p:spPr>
          <a:xfrm>
            <a:off x="10058398" y="2209800"/>
            <a:ext cx="990602" cy="6353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Uitgifte aan spelers</a:t>
            </a:r>
          </a:p>
        </p:txBody>
      </p:sp>
      <p:cxnSp>
        <p:nvCxnSpPr>
          <p:cNvPr id="39" name="Rechte verbindingslijn met pijl 38">
            <a:extLst>
              <a:ext uri="{FF2B5EF4-FFF2-40B4-BE49-F238E27FC236}">
                <a16:creationId xmlns:a16="http://schemas.microsoft.com/office/drawing/2014/main" id="{92DB1C4B-0E30-AE84-9F6A-F1C7DD692CC9}"/>
              </a:ext>
            </a:extLst>
          </p:cNvPr>
          <p:cNvCxnSpPr>
            <a:cxnSpLocks/>
            <a:stCxn id="10" idx="3"/>
            <a:endCxn id="36" idx="1"/>
          </p:cNvCxnSpPr>
          <p:nvPr/>
        </p:nvCxnSpPr>
        <p:spPr>
          <a:xfrm>
            <a:off x="9525002" y="2527458"/>
            <a:ext cx="5333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Verbindingslijn: gebogen 54">
            <a:extLst>
              <a:ext uri="{FF2B5EF4-FFF2-40B4-BE49-F238E27FC236}">
                <a16:creationId xmlns:a16="http://schemas.microsoft.com/office/drawing/2014/main" id="{C83C1FC7-039B-A56B-AA33-4BF3B4DFA38D}"/>
              </a:ext>
            </a:extLst>
          </p:cNvPr>
          <p:cNvCxnSpPr>
            <a:cxnSpLocks/>
            <a:endCxn id="14" idx="1"/>
          </p:cNvCxnSpPr>
          <p:nvPr/>
        </p:nvCxnSpPr>
        <p:spPr>
          <a:xfrm rot="16200000" flipH="1">
            <a:off x="2318099" y="2715721"/>
            <a:ext cx="583503" cy="72389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Rechte verbindingslijn 65">
            <a:extLst>
              <a:ext uri="{FF2B5EF4-FFF2-40B4-BE49-F238E27FC236}">
                <a16:creationId xmlns:a16="http://schemas.microsoft.com/office/drawing/2014/main" id="{4202E407-12F6-7267-E484-221B6837407B}"/>
              </a:ext>
            </a:extLst>
          </p:cNvPr>
          <p:cNvCxnSpPr/>
          <p:nvPr/>
        </p:nvCxnSpPr>
        <p:spPr>
          <a:xfrm>
            <a:off x="228600" y="4759291"/>
            <a:ext cx="11658600" cy="7317"/>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71" name="Tabel 71">
            <a:extLst>
              <a:ext uri="{FF2B5EF4-FFF2-40B4-BE49-F238E27FC236}">
                <a16:creationId xmlns:a16="http://schemas.microsoft.com/office/drawing/2014/main" id="{2D7D896B-E856-B872-8B72-E52916AD06F0}"/>
              </a:ext>
            </a:extLst>
          </p:cNvPr>
          <p:cNvGraphicFramePr>
            <a:graphicFrameLocks noGrp="1"/>
          </p:cNvGraphicFramePr>
          <p:nvPr>
            <p:extLst>
              <p:ext uri="{D42A27DB-BD31-4B8C-83A1-F6EECF244321}">
                <p14:modId xmlns:p14="http://schemas.microsoft.com/office/powerpoint/2010/main" val="3216549991"/>
              </p:ext>
            </p:extLst>
          </p:nvPr>
        </p:nvGraphicFramePr>
        <p:xfrm>
          <a:off x="76200" y="4744443"/>
          <a:ext cx="12115799" cy="2233416"/>
        </p:xfrm>
        <a:graphic>
          <a:graphicData uri="http://schemas.openxmlformats.org/drawingml/2006/table">
            <a:tbl>
              <a:tblPr firstRow="1" bandRow="1">
                <a:tableStyleId>{2D5ABB26-0587-4C30-8999-92F81FD0307C}</a:tableStyleId>
              </a:tblPr>
              <a:tblGrid>
                <a:gridCol w="1100281">
                  <a:extLst>
                    <a:ext uri="{9D8B030D-6E8A-4147-A177-3AD203B41FA5}">
                      <a16:colId xmlns:a16="http://schemas.microsoft.com/office/drawing/2014/main" val="385873881"/>
                    </a:ext>
                  </a:extLst>
                </a:gridCol>
                <a:gridCol w="1619453">
                  <a:extLst>
                    <a:ext uri="{9D8B030D-6E8A-4147-A177-3AD203B41FA5}">
                      <a16:colId xmlns:a16="http://schemas.microsoft.com/office/drawing/2014/main" val="3406998256"/>
                    </a:ext>
                  </a:extLst>
                </a:gridCol>
                <a:gridCol w="1704686">
                  <a:extLst>
                    <a:ext uri="{9D8B030D-6E8A-4147-A177-3AD203B41FA5}">
                      <a16:colId xmlns:a16="http://schemas.microsoft.com/office/drawing/2014/main" val="918458969"/>
                    </a:ext>
                  </a:extLst>
                </a:gridCol>
                <a:gridCol w="1534217">
                  <a:extLst>
                    <a:ext uri="{9D8B030D-6E8A-4147-A177-3AD203B41FA5}">
                      <a16:colId xmlns:a16="http://schemas.microsoft.com/office/drawing/2014/main" val="1160987533"/>
                    </a:ext>
                  </a:extLst>
                </a:gridCol>
                <a:gridCol w="1456288">
                  <a:extLst>
                    <a:ext uri="{9D8B030D-6E8A-4147-A177-3AD203B41FA5}">
                      <a16:colId xmlns:a16="http://schemas.microsoft.com/office/drawing/2014/main" val="678544698"/>
                    </a:ext>
                  </a:extLst>
                </a:gridCol>
                <a:gridCol w="1566958">
                  <a:extLst>
                    <a:ext uri="{9D8B030D-6E8A-4147-A177-3AD203B41FA5}">
                      <a16:colId xmlns:a16="http://schemas.microsoft.com/office/drawing/2014/main" val="604043813"/>
                    </a:ext>
                  </a:extLst>
                </a:gridCol>
                <a:gridCol w="1566958">
                  <a:extLst>
                    <a:ext uri="{9D8B030D-6E8A-4147-A177-3AD203B41FA5}">
                      <a16:colId xmlns:a16="http://schemas.microsoft.com/office/drawing/2014/main" val="4022595706"/>
                    </a:ext>
                  </a:extLst>
                </a:gridCol>
                <a:gridCol w="1566958">
                  <a:extLst>
                    <a:ext uri="{9D8B030D-6E8A-4147-A177-3AD203B41FA5}">
                      <a16:colId xmlns:a16="http://schemas.microsoft.com/office/drawing/2014/main" val="705074585"/>
                    </a:ext>
                  </a:extLst>
                </a:gridCol>
              </a:tblGrid>
              <a:tr h="2831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i="1" dirty="0"/>
                        <a:t>Wanneer</a:t>
                      </a:r>
                      <a:endParaRPr lang="en-US" sz="1200" b="1" i="1" dirty="0"/>
                    </a:p>
                  </a:txBody>
                  <a:tcPr anchor="ct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100" noProof="0" dirty="0" err="1"/>
                        <a:t>KledingCie</a:t>
                      </a:r>
                      <a:r>
                        <a:rPr lang="nl-NL" sz="1100" noProof="0" dirty="0"/>
                        <a:t> communiceert data aan Team manager</a:t>
                      </a:r>
                    </a:p>
                  </a:txBody>
                  <a:tcPr marL="36000" marR="36000" marT="0" marB="0" anchor="ctr"/>
                </a:tc>
                <a:tc hMerge="1">
                  <a:txBody>
                    <a:bodyPr/>
                    <a:lstStyle/>
                    <a:p>
                      <a:endParaRPr lang="en-US" sz="1100" dirty="0"/>
                    </a:p>
                  </a:txBody>
                  <a:tcPr marL="36000" marR="36000" marT="0" marB="0"/>
                </a:tc>
                <a:tc hMerge="1">
                  <a:txBody>
                    <a:bodyPr/>
                    <a:lstStyle/>
                    <a:p>
                      <a:endParaRPr lang="en-US" sz="1100" dirty="0"/>
                    </a:p>
                  </a:txBody>
                  <a:tcPr marL="36000" marR="36000" marT="0" marB="0"/>
                </a:tc>
                <a:tc>
                  <a:txBody>
                    <a:bodyPr/>
                    <a:lstStyle/>
                    <a:p>
                      <a:endParaRPr lang="nl-NL" sz="1100" noProof="0" dirty="0"/>
                    </a:p>
                  </a:txBody>
                  <a:tcPr marL="36000" marR="36000" marT="0" marB="0" anchor="ctr"/>
                </a:tc>
                <a:tc>
                  <a:txBody>
                    <a:bodyPr/>
                    <a:lstStyle/>
                    <a:p>
                      <a:endParaRPr lang="nl-NL" sz="1100" noProof="0" dirty="0"/>
                    </a:p>
                  </a:txBody>
                  <a:tcPr marL="36000" marR="36000" marT="0" marB="0" anchor="ctr"/>
                </a:tc>
                <a:tc>
                  <a:txBody>
                    <a:bodyPr/>
                    <a:lstStyle/>
                    <a:p>
                      <a:endParaRPr lang="nl-NL" sz="1100" noProof="0" dirty="0"/>
                    </a:p>
                  </a:txBody>
                  <a:tcPr marL="36000" marR="36000" marT="0" marB="0" anchor="ctr"/>
                </a:tc>
                <a:tc>
                  <a:txBody>
                    <a:bodyPr/>
                    <a:lstStyle/>
                    <a:p>
                      <a:endParaRPr lang="nl-NL" sz="1100" noProof="0" dirty="0"/>
                    </a:p>
                  </a:txBody>
                  <a:tcPr marL="36000" marR="36000" marT="0" marB="0" anchor="ctr"/>
                </a:tc>
                <a:extLst>
                  <a:ext uri="{0D108BD9-81ED-4DB2-BD59-A6C34878D82A}">
                    <a16:rowId xmlns:a16="http://schemas.microsoft.com/office/drawing/2014/main" val="2443464674"/>
                  </a:ext>
                </a:extLst>
              </a:tr>
              <a:tr h="283109">
                <a:tc>
                  <a:txBody>
                    <a:bodyPr/>
                    <a:lstStyle/>
                    <a:p>
                      <a:r>
                        <a:rPr lang="nl-NL" sz="1200" b="1" i="1" dirty="0"/>
                        <a:t>Waar</a:t>
                      </a:r>
                      <a:endParaRPr lang="en-US" sz="1200" dirty="0"/>
                    </a:p>
                  </a:txBody>
                  <a:tcPr anchor="ctr"/>
                </a:tc>
                <a:tc>
                  <a:txBody>
                    <a:bodyPr/>
                    <a:lstStyle/>
                    <a:p>
                      <a:endParaRPr lang="nl-NL" sz="1100" noProof="0" dirty="0"/>
                    </a:p>
                  </a:txBody>
                  <a:tcPr marL="36000" marR="36000" marT="0" marB="0" anchor="ctr"/>
                </a:tc>
                <a:tc>
                  <a:txBody>
                    <a:bodyPr/>
                    <a:lstStyle/>
                    <a:p>
                      <a:endParaRPr lang="nl-NL" sz="1100" noProof="0" dirty="0"/>
                    </a:p>
                  </a:txBody>
                  <a:tcPr marL="36000" marR="36000" marT="0" marB="0" anchor="ctr"/>
                </a:tc>
                <a:tc>
                  <a:txBody>
                    <a:bodyPr/>
                    <a:lstStyle/>
                    <a:p>
                      <a:endParaRPr lang="nl-NL" sz="1100" noProof="0" dirty="0"/>
                    </a:p>
                  </a:txBody>
                  <a:tcPr marL="36000" marR="36000" marT="0" marB="0" anchor="ctr"/>
                </a:tc>
                <a:tc>
                  <a:txBody>
                    <a:bodyPr/>
                    <a:lstStyle/>
                    <a:p>
                      <a:endParaRPr lang="nl-NL" sz="1100" noProof="0" dirty="0"/>
                    </a:p>
                  </a:txBody>
                  <a:tcPr marL="36000" marR="36000" marT="0" marB="0" anchor="ctr"/>
                </a:tc>
                <a:tc>
                  <a:txBody>
                    <a:bodyPr/>
                    <a:lstStyle/>
                    <a:p>
                      <a:endParaRPr lang="nl-NL" sz="1100" noProof="0" dirty="0"/>
                    </a:p>
                  </a:txBody>
                  <a:tcPr marL="36000" marR="36000" marT="0" marB="0" anchor="ctr"/>
                </a:tc>
                <a:tc>
                  <a:txBody>
                    <a:bodyPr/>
                    <a:lstStyle/>
                    <a:p>
                      <a:endParaRPr lang="nl-NL" sz="1100" noProof="0" dirty="0"/>
                    </a:p>
                  </a:txBody>
                  <a:tcPr marL="36000" marR="36000" marT="0" marB="0" anchor="ctr"/>
                </a:tc>
                <a:tc>
                  <a:txBody>
                    <a:bodyPr/>
                    <a:lstStyle/>
                    <a:p>
                      <a:endParaRPr lang="nl-NL" sz="1100" noProof="0" dirty="0"/>
                    </a:p>
                  </a:txBody>
                  <a:tcPr marL="36000" marR="36000" marT="0" marB="0" anchor="ctr"/>
                </a:tc>
                <a:extLst>
                  <a:ext uri="{0D108BD9-81ED-4DB2-BD59-A6C34878D82A}">
                    <a16:rowId xmlns:a16="http://schemas.microsoft.com/office/drawing/2014/main" val="1773194228"/>
                  </a:ext>
                </a:extLst>
              </a:tr>
              <a:tr h="283109">
                <a:tc>
                  <a:txBody>
                    <a:bodyPr/>
                    <a:lstStyle/>
                    <a:p>
                      <a:r>
                        <a:rPr lang="nl-NL" sz="1200" b="1" i="1" dirty="0"/>
                        <a:t>Wie</a:t>
                      </a:r>
                      <a:endParaRPr lang="en-US" sz="1200" dirty="0"/>
                    </a:p>
                  </a:txBody>
                  <a:tcPr/>
                </a:tc>
                <a:tc>
                  <a:txBody>
                    <a:bodyPr/>
                    <a:lstStyle/>
                    <a:p>
                      <a:r>
                        <a:rPr lang="nl-NL" sz="1100" noProof="0" dirty="0"/>
                        <a:t>Team Manager </a:t>
                      </a:r>
                    </a:p>
                  </a:txBody>
                  <a:tcPr marL="36000" marR="36000" marT="0" marB="0"/>
                </a:tc>
                <a:tc>
                  <a:txBody>
                    <a:bodyPr/>
                    <a:lstStyle/>
                    <a:p>
                      <a:r>
                        <a:rPr lang="nl-NL" sz="1100" noProof="0" dirty="0"/>
                        <a:t>Kleding </a:t>
                      </a:r>
                      <a:r>
                        <a:rPr lang="nl-NL" sz="1100" noProof="0" dirty="0" err="1"/>
                        <a:t>Cie</a:t>
                      </a:r>
                      <a:endParaRPr lang="nl-NL" sz="1100" noProof="0" dirty="0"/>
                    </a:p>
                  </a:txBody>
                  <a:tcPr marL="36000" marR="3600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100" noProof="0" dirty="0"/>
                        <a:t>IS </a:t>
                      </a:r>
                      <a:r>
                        <a:rPr lang="nl-NL" sz="1100" noProof="0" dirty="0" err="1"/>
                        <a:t>TwinSport</a:t>
                      </a:r>
                      <a:endParaRPr lang="nl-NL" sz="1100" noProof="0" dirty="0"/>
                    </a:p>
                  </a:txBody>
                  <a:tcPr marL="36000" marR="3600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100" noProof="0" dirty="0"/>
                        <a:t>IS </a:t>
                      </a:r>
                      <a:r>
                        <a:rPr lang="nl-NL" sz="1100" noProof="0" dirty="0" err="1"/>
                        <a:t>TwinSport</a:t>
                      </a:r>
                      <a:endParaRPr lang="nl-NL" sz="1100" noProof="0" dirty="0"/>
                    </a:p>
                  </a:txBody>
                  <a:tcPr marL="36000" marR="36000" marT="0" marB="0"/>
                </a:tc>
                <a:tc>
                  <a:txBody>
                    <a:bodyPr/>
                    <a:lstStyle/>
                    <a:p>
                      <a:r>
                        <a:rPr lang="nl-NL" sz="1100" noProof="0" dirty="0"/>
                        <a:t>Kleding </a:t>
                      </a:r>
                      <a:r>
                        <a:rPr lang="nl-NL" sz="1100" noProof="0" dirty="0" err="1"/>
                        <a:t>CIe</a:t>
                      </a:r>
                      <a:endParaRPr lang="nl-NL" sz="1100" noProof="0" dirty="0"/>
                    </a:p>
                  </a:txBody>
                  <a:tcPr marL="36000" marR="36000" marT="0" marB="0"/>
                </a:tc>
                <a:tc>
                  <a:txBody>
                    <a:bodyPr/>
                    <a:lstStyle/>
                    <a:p>
                      <a:r>
                        <a:rPr lang="nl-NL" sz="1100" noProof="0" dirty="0"/>
                        <a:t>Team Managers</a:t>
                      </a:r>
                    </a:p>
                  </a:txBody>
                  <a:tcPr marL="36000" marR="36000" marT="0" marB="0"/>
                </a:tc>
                <a:tc>
                  <a:txBody>
                    <a:bodyPr/>
                    <a:lstStyle/>
                    <a:p>
                      <a:r>
                        <a:rPr lang="nl-NL" sz="1100" noProof="0" dirty="0"/>
                        <a:t>Team Managers</a:t>
                      </a:r>
                    </a:p>
                  </a:txBody>
                  <a:tcPr marL="36000" marR="36000" marT="0" marB="0"/>
                </a:tc>
                <a:extLst>
                  <a:ext uri="{0D108BD9-81ED-4DB2-BD59-A6C34878D82A}">
                    <a16:rowId xmlns:a16="http://schemas.microsoft.com/office/drawing/2014/main" val="3692942947"/>
                  </a:ext>
                </a:extLst>
              </a:tr>
              <a:tr h="1384089">
                <a:tc>
                  <a:txBody>
                    <a:bodyPr/>
                    <a:lstStyle/>
                    <a:p>
                      <a:r>
                        <a:rPr lang="nl-NL" sz="1200" b="1" i="1" dirty="0"/>
                        <a:t>Hoe</a:t>
                      </a:r>
                      <a:endParaRPr lang="en-US" sz="1200" dirty="0"/>
                    </a:p>
                  </a:txBody>
                  <a:tcPr/>
                </a:tc>
                <a:tc>
                  <a:txBody>
                    <a:bodyPr/>
                    <a:lstStyle/>
                    <a:p>
                      <a:pPr marL="88900" lvl="0" indent="-88900">
                        <a:buFont typeface="Arial" panose="020B0604020202020204" pitchFamily="34" charset="0"/>
                        <a:buChar char="•"/>
                      </a:pPr>
                      <a:r>
                        <a:rPr lang="nl-NL" sz="1050" noProof="0" dirty="0"/>
                        <a:t>Manager vult Bestelformulier en stuurt naar email </a:t>
                      </a:r>
                      <a:r>
                        <a:rPr lang="nl-NL" sz="1050" noProof="0" dirty="0" err="1"/>
                        <a:t>KledingCie</a:t>
                      </a:r>
                      <a:endParaRPr lang="nl-NL" sz="1050" noProof="0" dirty="0"/>
                    </a:p>
                    <a:p>
                      <a:pPr marL="88900" lvl="0" indent="-88900">
                        <a:buFont typeface="Arial" panose="020B0604020202020204" pitchFamily="34" charset="0"/>
                        <a:buChar char="•"/>
                      </a:pPr>
                      <a:r>
                        <a:rPr lang="nl-NL" sz="1050" noProof="0" dirty="0"/>
                        <a:t>Naam, maat, kleding #, rugnummer</a:t>
                      </a:r>
                    </a:p>
                    <a:p>
                      <a:endParaRPr lang="nl-NL" sz="1100" noProof="0" dirty="0"/>
                    </a:p>
                  </a:txBody>
                  <a:tcPr marL="36000" marR="3600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100" noProof="0" dirty="0" err="1"/>
                        <a:t>Kledingcie</a:t>
                      </a:r>
                      <a:r>
                        <a:rPr lang="nl-NL" sz="1100" noProof="0" dirty="0"/>
                        <a:t> vult Bestelformulier per team</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100" noProof="0" dirty="0"/>
                        <a:t>Via IS / </a:t>
                      </a:r>
                      <a:r>
                        <a:rPr lang="nl-NL" sz="1100" noProof="0" dirty="0" err="1"/>
                        <a:t>Reece</a:t>
                      </a:r>
                      <a:r>
                        <a:rPr lang="nl-NL" sz="1100" noProof="0" dirty="0"/>
                        <a:t> website: </a:t>
                      </a:r>
                    </a:p>
                  </a:txBody>
                  <a:tcPr marL="36000" marR="36000" marT="0" marB="0"/>
                </a:tc>
                <a:tc>
                  <a:txBody>
                    <a:bodyPr/>
                    <a:lstStyle/>
                    <a:p>
                      <a:r>
                        <a:rPr lang="nl-NL" sz="1100" noProof="0" dirty="0"/>
                        <a:t>Registratie in Lisa</a:t>
                      </a:r>
                    </a:p>
                    <a:p>
                      <a:r>
                        <a:rPr lang="nl-NL" sz="1100" noProof="0" dirty="0"/>
                        <a:t>Order verzamelen</a:t>
                      </a:r>
                    </a:p>
                    <a:p>
                      <a:r>
                        <a:rPr lang="nl-NL" sz="1100" noProof="0" dirty="0"/>
                        <a:t>Printen namen en rugnummers</a:t>
                      </a:r>
                    </a:p>
                  </a:txBody>
                  <a:tcPr marL="36000" marR="36000" marT="0" marB="0"/>
                </a:tc>
                <a:tc>
                  <a:txBody>
                    <a:bodyPr/>
                    <a:lstStyle/>
                    <a:p>
                      <a:r>
                        <a:rPr lang="nl-NL" sz="1100" noProof="0" dirty="0"/>
                        <a:t>IS brengt kleding (pet team verpakt) naar Voordaan</a:t>
                      </a:r>
                    </a:p>
                  </a:txBody>
                  <a:tcPr marL="36000" marR="36000" marT="0" marB="0"/>
                </a:tc>
                <a:tc>
                  <a:txBody>
                    <a:bodyPr/>
                    <a:lstStyle/>
                    <a:p>
                      <a:r>
                        <a:rPr lang="nl-NL" sz="1100" noProof="0" dirty="0"/>
                        <a:t>Controle levering versus bestelling</a:t>
                      </a:r>
                    </a:p>
                    <a:p>
                      <a:r>
                        <a:rPr lang="nl-NL" sz="1100" noProof="0" dirty="0"/>
                        <a:t>Eventueel opvolgen met IS</a:t>
                      </a:r>
                    </a:p>
                    <a:p>
                      <a:endParaRPr lang="nl-NL" sz="1100" noProof="0" dirty="0"/>
                    </a:p>
                  </a:txBody>
                  <a:tcPr marL="36000" marR="36000" marT="0" marB="0"/>
                </a:tc>
                <a:tc>
                  <a:txBody>
                    <a:bodyPr/>
                    <a:lstStyle/>
                    <a:p>
                      <a:r>
                        <a:rPr lang="nl-NL" sz="1100" noProof="0" dirty="0"/>
                        <a:t>Controle en ondertekenen ontvangstformulier</a:t>
                      </a:r>
                    </a:p>
                  </a:txBody>
                  <a:tcPr marL="36000" marR="36000" marT="0" marB="0"/>
                </a:tc>
                <a:tc>
                  <a:txBody>
                    <a:bodyPr/>
                    <a:lstStyle/>
                    <a:p>
                      <a:r>
                        <a:rPr lang="nl-NL" sz="1100" noProof="0" dirty="0"/>
                        <a:t>Uitleg spelregels over gebruik aan spelers</a:t>
                      </a:r>
                    </a:p>
                    <a:p>
                      <a:endParaRPr lang="nl-NL" sz="1100" noProof="0" dirty="0"/>
                    </a:p>
                    <a:p>
                      <a:r>
                        <a:rPr lang="nl-NL" sz="1100" noProof="0" dirty="0"/>
                        <a:t>Eventueel printen sponsors zelf regelen via </a:t>
                      </a:r>
                      <a:r>
                        <a:rPr lang="nl-NL" sz="1100" noProof="0" dirty="0">
                          <a:hlinkClick r:id="rId2"/>
                        </a:rPr>
                        <a:t>sponsor@voordaan.nl</a:t>
                      </a:r>
                      <a:r>
                        <a:rPr lang="nl-NL" sz="1100" noProof="0" dirty="0"/>
                        <a:t> </a:t>
                      </a:r>
                      <a:endParaRPr lang="nl-NL" sz="1100" dirty="0"/>
                    </a:p>
                    <a:p>
                      <a:endParaRPr lang="nl-NL" sz="1100" noProof="0" dirty="0"/>
                    </a:p>
                  </a:txBody>
                  <a:tcPr marL="36000" marR="36000" marT="0" marB="0"/>
                </a:tc>
                <a:extLst>
                  <a:ext uri="{0D108BD9-81ED-4DB2-BD59-A6C34878D82A}">
                    <a16:rowId xmlns:a16="http://schemas.microsoft.com/office/drawing/2014/main" val="2759909145"/>
                  </a:ext>
                </a:extLst>
              </a:tr>
            </a:tbl>
          </a:graphicData>
        </a:graphic>
      </p:graphicFrame>
      <p:sp>
        <p:nvSpPr>
          <p:cNvPr id="3" name="Rechthoek 2">
            <a:extLst>
              <a:ext uri="{FF2B5EF4-FFF2-40B4-BE49-F238E27FC236}">
                <a16:creationId xmlns:a16="http://schemas.microsoft.com/office/drawing/2014/main" id="{D32B2B57-6BDD-EAEA-79A0-0D529C981518}"/>
              </a:ext>
            </a:extLst>
          </p:cNvPr>
          <p:cNvSpPr/>
          <p:nvPr/>
        </p:nvSpPr>
        <p:spPr>
          <a:xfrm>
            <a:off x="9525002" y="3697966"/>
            <a:ext cx="2362198" cy="931212"/>
          </a:xfrm>
          <a:prstGeom prst="rect">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endParaRPr lang="nl-NL" sz="1200" b="1" dirty="0">
              <a:solidFill>
                <a:schemeClr val="tx1"/>
              </a:solidFill>
            </a:endParaRPr>
          </a:p>
          <a:p>
            <a:r>
              <a:rPr lang="nl-NL" sz="1200" b="1" dirty="0">
                <a:solidFill>
                  <a:schemeClr val="tx1"/>
                </a:solidFill>
              </a:rPr>
              <a:t>Dit gaat om de volgende teams:</a:t>
            </a:r>
            <a:endParaRPr lang="nl-NL" dirty="0">
              <a:solidFill>
                <a:schemeClr val="tx1"/>
              </a:solidFill>
            </a:endParaRPr>
          </a:p>
          <a:p>
            <a:r>
              <a:rPr lang="nl-NL" sz="1200" dirty="0">
                <a:solidFill>
                  <a:schemeClr val="tx1"/>
                </a:solidFill>
              </a:rPr>
              <a:t>JO18-1	MO18 -1</a:t>
            </a:r>
          </a:p>
          <a:p>
            <a:r>
              <a:rPr lang="nl-NL" sz="1200" dirty="0">
                <a:solidFill>
                  <a:schemeClr val="tx1"/>
                </a:solidFill>
              </a:rPr>
              <a:t>JO16-1/2	MO16 - 1/2</a:t>
            </a:r>
          </a:p>
          <a:p>
            <a:r>
              <a:rPr lang="nl-NL" sz="1200" dirty="0">
                <a:solidFill>
                  <a:schemeClr val="tx1"/>
                </a:solidFill>
              </a:rPr>
              <a:t>JO14 -1/2	MO14 – 1/2</a:t>
            </a:r>
          </a:p>
          <a:p>
            <a:endParaRPr lang="nl-NL" sz="1200" dirty="0">
              <a:solidFill>
                <a:schemeClr val="tx1"/>
              </a:solidFill>
              <a:cs typeface="Calibri"/>
            </a:endParaRPr>
          </a:p>
        </p:txBody>
      </p:sp>
    </p:spTree>
    <p:extLst>
      <p:ext uri="{BB962C8B-B14F-4D97-AF65-F5344CB8AC3E}">
        <p14:creationId xmlns:p14="http://schemas.microsoft.com/office/powerpoint/2010/main" val="14244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1F0F6897-82D3-1EDD-4338-17BA97F219C2}"/>
              </a:ext>
            </a:extLst>
          </p:cNvPr>
          <p:cNvSpPr/>
          <p:nvPr/>
        </p:nvSpPr>
        <p:spPr>
          <a:xfrm>
            <a:off x="373224" y="3829307"/>
            <a:ext cx="11654973" cy="8188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48" name="Rechthoek 47">
            <a:extLst>
              <a:ext uri="{FF2B5EF4-FFF2-40B4-BE49-F238E27FC236}">
                <a16:creationId xmlns:a16="http://schemas.microsoft.com/office/drawing/2014/main" id="{A846C45C-7078-9E32-9B4E-F7A26ADF3338}"/>
              </a:ext>
            </a:extLst>
          </p:cNvPr>
          <p:cNvSpPr/>
          <p:nvPr/>
        </p:nvSpPr>
        <p:spPr>
          <a:xfrm>
            <a:off x="384627" y="2156335"/>
            <a:ext cx="11654973" cy="84565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le 1"/>
          <p:cNvSpPr>
            <a:spLocks noGrp="1"/>
          </p:cNvSpPr>
          <p:nvPr>
            <p:ph type="title"/>
          </p:nvPr>
        </p:nvSpPr>
        <p:spPr/>
        <p:txBody>
          <a:bodyPr>
            <a:normAutofit/>
          </a:bodyPr>
          <a:lstStyle/>
          <a:p>
            <a:r>
              <a:rPr lang="nl-NL" sz="3200" b="1" dirty="0"/>
              <a:t>Uitgifteproces thuis shirt – senioren teams met shirtsponsor </a:t>
            </a:r>
            <a:br>
              <a:rPr lang="nl-NL" sz="3200" b="1" dirty="0"/>
            </a:br>
            <a:r>
              <a:rPr lang="nl-NL" sz="3200" b="1" dirty="0"/>
              <a:t>(bestel vóór Augustus!!)</a:t>
            </a:r>
          </a:p>
        </p:txBody>
      </p:sp>
      <p:sp>
        <p:nvSpPr>
          <p:cNvPr id="4" name="Tekstvak 3">
            <a:extLst>
              <a:ext uri="{FF2B5EF4-FFF2-40B4-BE49-F238E27FC236}">
                <a16:creationId xmlns:a16="http://schemas.microsoft.com/office/drawing/2014/main" id="{60E7AAF1-AAA7-426C-BEB4-4761D29E946A}"/>
              </a:ext>
            </a:extLst>
          </p:cNvPr>
          <p:cNvSpPr txBox="1"/>
          <p:nvPr/>
        </p:nvSpPr>
        <p:spPr>
          <a:xfrm>
            <a:off x="381000" y="2209800"/>
            <a:ext cx="1192002" cy="523220"/>
          </a:xfrm>
          <a:prstGeom prst="rect">
            <a:avLst/>
          </a:prstGeom>
          <a:noFill/>
        </p:spPr>
        <p:txBody>
          <a:bodyPr wrap="square" rtlCol="0">
            <a:spAutoFit/>
          </a:bodyPr>
          <a:lstStyle/>
          <a:p>
            <a:r>
              <a:rPr lang="nl-NL" sz="1400" b="1" dirty="0"/>
              <a:t>Aanvoerder/ Sponsor</a:t>
            </a:r>
          </a:p>
        </p:txBody>
      </p:sp>
      <p:sp>
        <p:nvSpPr>
          <p:cNvPr id="5" name="Tekstvak 4">
            <a:extLst>
              <a:ext uri="{FF2B5EF4-FFF2-40B4-BE49-F238E27FC236}">
                <a16:creationId xmlns:a16="http://schemas.microsoft.com/office/drawing/2014/main" id="{8B93E9BF-E99A-2DA6-97BE-622743B47249}"/>
              </a:ext>
            </a:extLst>
          </p:cNvPr>
          <p:cNvSpPr txBox="1"/>
          <p:nvPr/>
        </p:nvSpPr>
        <p:spPr>
          <a:xfrm>
            <a:off x="381001" y="3889608"/>
            <a:ext cx="1391055" cy="523220"/>
          </a:xfrm>
          <a:prstGeom prst="rect">
            <a:avLst/>
          </a:prstGeom>
          <a:noFill/>
        </p:spPr>
        <p:txBody>
          <a:bodyPr wrap="square" rtlCol="0">
            <a:spAutoFit/>
          </a:bodyPr>
          <a:lstStyle/>
          <a:p>
            <a:r>
              <a:rPr lang="nl-NL" sz="1400" b="1" dirty="0"/>
              <a:t>Intersport - Twinsport</a:t>
            </a:r>
          </a:p>
        </p:txBody>
      </p:sp>
      <p:sp>
        <p:nvSpPr>
          <p:cNvPr id="6" name="Rechthoek: afgeronde hoeken 5">
            <a:extLst>
              <a:ext uri="{FF2B5EF4-FFF2-40B4-BE49-F238E27FC236}">
                <a16:creationId xmlns:a16="http://schemas.microsoft.com/office/drawing/2014/main" id="{CCE4E7FE-66B6-0FF9-A9B5-BDBCEB29E5CD}"/>
              </a:ext>
            </a:extLst>
          </p:cNvPr>
          <p:cNvSpPr/>
          <p:nvPr/>
        </p:nvSpPr>
        <p:spPr>
          <a:xfrm>
            <a:off x="1752600" y="2217629"/>
            <a:ext cx="1581148" cy="7386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Stuurt mail aan </a:t>
            </a:r>
            <a:r>
              <a:rPr lang="nl-NL" sz="1200" dirty="0">
                <a:solidFill>
                  <a:schemeClr val="bg1"/>
                </a:solidFill>
                <a:hlinkClick r:id="rId2">
                  <a:extLst>
                    <a:ext uri="{A12FA001-AC4F-418D-AE19-62706E023703}">
                      <ahyp:hlinkClr xmlns:ahyp="http://schemas.microsoft.com/office/drawing/2018/hyperlinkcolor" val="tx"/>
                    </a:ext>
                  </a:extLst>
                </a:hlinkClick>
              </a:rPr>
              <a:t>sponsor@voordaan.nl</a:t>
            </a:r>
            <a:endParaRPr lang="nl-NL" sz="1200" dirty="0">
              <a:solidFill>
                <a:schemeClr val="bg1"/>
              </a:solidFill>
            </a:endParaRPr>
          </a:p>
        </p:txBody>
      </p:sp>
      <p:sp>
        <p:nvSpPr>
          <p:cNvPr id="7" name="Rechthoek: afgeronde hoeken 6">
            <a:extLst>
              <a:ext uri="{FF2B5EF4-FFF2-40B4-BE49-F238E27FC236}">
                <a16:creationId xmlns:a16="http://schemas.microsoft.com/office/drawing/2014/main" id="{65233D85-73FA-8C9E-9231-767B4F1335FF}"/>
              </a:ext>
            </a:extLst>
          </p:cNvPr>
          <p:cNvSpPr/>
          <p:nvPr/>
        </p:nvSpPr>
        <p:spPr>
          <a:xfrm>
            <a:off x="4343398" y="3889609"/>
            <a:ext cx="1066802" cy="6823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Bestelling voorbereiden (registratie / printen)</a:t>
            </a:r>
          </a:p>
        </p:txBody>
      </p:sp>
      <p:sp>
        <p:nvSpPr>
          <p:cNvPr id="8" name="Tekstvak 7">
            <a:extLst>
              <a:ext uri="{FF2B5EF4-FFF2-40B4-BE49-F238E27FC236}">
                <a16:creationId xmlns:a16="http://schemas.microsoft.com/office/drawing/2014/main" id="{4D937921-1D15-8B55-75D6-E3997E08D025}"/>
              </a:ext>
            </a:extLst>
          </p:cNvPr>
          <p:cNvSpPr txBox="1"/>
          <p:nvPr/>
        </p:nvSpPr>
        <p:spPr>
          <a:xfrm>
            <a:off x="381000" y="1598720"/>
            <a:ext cx="1192002" cy="307777"/>
          </a:xfrm>
          <a:prstGeom prst="rect">
            <a:avLst/>
          </a:prstGeom>
          <a:noFill/>
        </p:spPr>
        <p:txBody>
          <a:bodyPr wrap="square" rtlCol="0">
            <a:spAutoFit/>
          </a:bodyPr>
          <a:lstStyle/>
          <a:p>
            <a:r>
              <a:rPr lang="nl-NL" sz="1400" b="1" dirty="0"/>
              <a:t>Voordaan Lid</a:t>
            </a:r>
          </a:p>
        </p:txBody>
      </p:sp>
      <p:sp>
        <p:nvSpPr>
          <p:cNvPr id="11" name="Rechthoek: afgeronde hoeken 10">
            <a:extLst>
              <a:ext uri="{FF2B5EF4-FFF2-40B4-BE49-F238E27FC236}">
                <a16:creationId xmlns:a16="http://schemas.microsoft.com/office/drawing/2014/main" id="{404B52A5-A4C9-B1D2-5976-B873FB001A71}"/>
              </a:ext>
            </a:extLst>
          </p:cNvPr>
          <p:cNvSpPr/>
          <p:nvPr/>
        </p:nvSpPr>
        <p:spPr>
          <a:xfrm>
            <a:off x="8877300" y="1356814"/>
            <a:ext cx="1143000" cy="6353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Gebruik</a:t>
            </a:r>
          </a:p>
        </p:txBody>
      </p:sp>
      <p:sp>
        <p:nvSpPr>
          <p:cNvPr id="13" name="Tekstvak 12">
            <a:extLst>
              <a:ext uri="{FF2B5EF4-FFF2-40B4-BE49-F238E27FC236}">
                <a16:creationId xmlns:a16="http://schemas.microsoft.com/office/drawing/2014/main" id="{6BF90E47-BF15-1B77-C124-2CBC03AAAF62}"/>
              </a:ext>
            </a:extLst>
          </p:cNvPr>
          <p:cNvSpPr txBox="1"/>
          <p:nvPr/>
        </p:nvSpPr>
        <p:spPr>
          <a:xfrm>
            <a:off x="381000" y="3085420"/>
            <a:ext cx="1192002" cy="523220"/>
          </a:xfrm>
          <a:prstGeom prst="rect">
            <a:avLst/>
          </a:prstGeom>
          <a:noFill/>
        </p:spPr>
        <p:txBody>
          <a:bodyPr wrap="square" rtlCol="0">
            <a:spAutoFit/>
          </a:bodyPr>
          <a:lstStyle/>
          <a:p>
            <a:r>
              <a:rPr lang="nl-NL" sz="1400" b="1" dirty="0"/>
              <a:t>Sponsor Commissie</a:t>
            </a:r>
          </a:p>
        </p:txBody>
      </p:sp>
      <p:sp>
        <p:nvSpPr>
          <p:cNvPr id="17" name="Rechthoek: afgeronde hoeken 16">
            <a:extLst>
              <a:ext uri="{FF2B5EF4-FFF2-40B4-BE49-F238E27FC236}">
                <a16:creationId xmlns:a16="http://schemas.microsoft.com/office/drawing/2014/main" id="{6CB990E9-44E0-F435-9E7F-52CBD2142411}"/>
              </a:ext>
            </a:extLst>
          </p:cNvPr>
          <p:cNvSpPr/>
          <p:nvPr/>
        </p:nvSpPr>
        <p:spPr>
          <a:xfrm>
            <a:off x="6248398" y="3934801"/>
            <a:ext cx="990602" cy="6353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Bestelling afleveren</a:t>
            </a:r>
          </a:p>
        </p:txBody>
      </p:sp>
      <p:cxnSp>
        <p:nvCxnSpPr>
          <p:cNvPr id="34" name="Rechte verbindingslijn met pijl 33">
            <a:extLst>
              <a:ext uri="{FF2B5EF4-FFF2-40B4-BE49-F238E27FC236}">
                <a16:creationId xmlns:a16="http://schemas.microsoft.com/office/drawing/2014/main" id="{B5A6208E-508B-5679-5379-89B94906EAA6}"/>
              </a:ext>
            </a:extLst>
          </p:cNvPr>
          <p:cNvCxnSpPr>
            <a:cxnSpLocks/>
            <a:stCxn id="7" idx="3"/>
            <a:endCxn id="17" idx="1"/>
          </p:cNvCxnSpPr>
          <p:nvPr/>
        </p:nvCxnSpPr>
        <p:spPr>
          <a:xfrm>
            <a:off x="5410200" y="4230805"/>
            <a:ext cx="838198" cy="21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Rechte verbindingslijn 65">
            <a:extLst>
              <a:ext uri="{FF2B5EF4-FFF2-40B4-BE49-F238E27FC236}">
                <a16:creationId xmlns:a16="http://schemas.microsoft.com/office/drawing/2014/main" id="{4202E407-12F6-7267-E484-221B6837407B}"/>
              </a:ext>
            </a:extLst>
          </p:cNvPr>
          <p:cNvCxnSpPr/>
          <p:nvPr/>
        </p:nvCxnSpPr>
        <p:spPr>
          <a:xfrm>
            <a:off x="228600" y="4759291"/>
            <a:ext cx="11658600" cy="7317"/>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71" name="Tabel 71">
            <a:extLst>
              <a:ext uri="{FF2B5EF4-FFF2-40B4-BE49-F238E27FC236}">
                <a16:creationId xmlns:a16="http://schemas.microsoft.com/office/drawing/2014/main" id="{2D7D896B-E856-B872-8B72-E52916AD06F0}"/>
              </a:ext>
            </a:extLst>
          </p:cNvPr>
          <p:cNvGraphicFramePr>
            <a:graphicFrameLocks noGrp="1"/>
          </p:cNvGraphicFramePr>
          <p:nvPr>
            <p:extLst>
              <p:ext uri="{D42A27DB-BD31-4B8C-83A1-F6EECF244321}">
                <p14:modId xmlns:p14="http://schemas.microsoft.com/office/powerpoint/2010/main" val="704700359"/>
              </p:ext>
            </p:extLst>
          </p:nvPr>
        </p:nvGraphicFramePr>
        <p:xfrm>
          <a:off x="371475" y="4753694"/>
          <a:ext cx="11194459" cy="2270760"/>
        </p:xfrm>
        <a:graphic>
          <a:graphicData uri="http://schemas.openxmlformats.org/drawingml/2006/table">
            <a:tbl>
              <a:tblPr firstRow="1" bandRow="1">
                <a:tableStyleId>{2D5ABB26-0587-4C30-8999-92F81FD0307C}</a:tableStyleId>
              </a:tblPr>
              <a:tblGrid>
                <a:gridCol w="1136059">
                  <a:extLst>
                    <a:ext uri="{9D8B030D-6E8A-4147-A177-3AD203B41FA5}">
                      <a16:colId xmlns:a16="http://schemas.microsoft.com/office/drawing/2014/main" val="385873881"/>
                    </a:ext>
                  </a:extLst>
                </a:gridCol>
                <a:gridCol w="2514600">
                  <a:extLst>
                    <a:ext uri="{9D8B030D-6E8A-4147-A177-3AD203B41FA5}">
                      <a16:colId xmlns:a16="http://schemas.microsoft.com/office/drawing/2014/main" val="3406998256"/>
                    </a:ext>
                  </a:extLst>
                </a:gridCol>
                <a:gridCol w="321266">
                  <a:extLst>
                    <a:ext uri="{9D8B030D-6E8A-4147-A177-3AD203B41FA5}">
                      <a16:colId xmlns:a16="http://schemas.microsoft.com/office/drawing/2014/main" val="918458969"/>
                    </a:ext>
                  </a:extLst>
                </a:gridCol>
                <a:gridCol w="1888534">
                  <a:extLst>
                    <a:ext uri="{9D8B030D-6E8A-4147-A177-3AD203B41FA5}">
                      <a16:colId xmlns:a16="http://schemas.microsoft.com/office/drawing/2014/main" val="1160987533"/>
                    </a:ext>
                  </a:extLst>
                </a:gridCol>
                <a:gridCol w="1752600">
                  <a:extLst>
                    <a:ext uri="{9D8B030D-6E8A-4147-A177-3AD203B41FA5}">
                      <a16:colId xmlns:a16="http://schemas.microsoft.com/office/drawing/2014/main" val="678544698"/>
                    </a:ext>
                  </a:extLst>
                </a:gridCol>
                <a:gridCol w="685800">
                  <a:extLst>
                    <a:ext uri="{9D8B030D-6E8A-4147-A177-3AD203B41FA5}">
                      <a16:colId xmlns:a16="http://schemas.microsoft.com/office/drawing/2014/main" val="604043813"/>
                    </a:ext>
                  </a:extLst>
                </a:gridCol>
                <a:gridCol w="1447800">
                  <a:extLst>
                    <a:ext uri="{9D8B030D-6E8A-4147-A177-3AD203B41FA5}">
                      <a16:colId xmlns:a16="http://schemas.microsoft.com/office/drawing/2014/main" val="4022595706"/>
                    </a:ext>
                  </a:extLst>
                </a:gridCol>
                <a:gridCol w="1447800">
                  <a:extLst>
                    <a:ext uri="{9D8B030D-6E8A-4147-A177-3AD203B41FA5}">
                      <a16:colId xmlns:a16="http://schemas.microsoft.com/office/drawing/2014/main" val="705074585"/>
                    </a:ext>
                  </a:extLst>
                </a:gridCol>
              </a:tblGrid>
              <a:tr h="2359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i="1" dirty="0"/>
                        <a:t>Wanneer</a:t>
                      </a:r>
                      <a:endParaRPr lang="en-US" sz="1200" b="1" i="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100" dirty="0"/>
                        <a:t>Voor 15 juli</a:t>
                      </a:r>
                      <a:endParaRPr lang="en-US" sz="1100" dirty="0"/>
                    </a:p>
                  </a:txBody>
                  <a:tcPr marL="36000" marR="36000" marT="0" marB="0" anchor="ctr"/>
                </a:tc>
                <a:tc>
                  <a:txBody>
                    <a:bodyPr/>
                    <a:lstStyle/>
                    <a:p>
                      <a:endParaRPr lang="en-US" sz="1100" dirty="0"/>
                    </a:p>
                  </a:txBody>
                  <a:tcPr marL="36000" marR="36000" marT="0" marB="0" anchor="ctr"/>
                </a:tc>
                <a:tc>
                  <a:txBody>
                    <a:bodyPr/>
                    <a:lstStyle/>
                    <a:p>
                      <a:r>
                        <a:rPr lang="nl-NL" sz="1100" dirty="0"/>
                        <a:t>Juli / Augustus</a:t>
                      </a:r>
                      <a:endParaRPr lang="en-US" sz="1100" dirty="0"/>
                    </a:p>
                  </a:txBody>
                  <a:tcPr marL="36000" marR="36000" marT="0" marB="0" anchor="ctr"/>
                </a:tc>
                <a:tc>
                  <a:txBody>
                    <a:bodyPr/>
                    <a:lstStyle/>
                    <a:p>
                      <a:r>
                        <a:rPr lang="en-US" sz="1100" dirty="0"/>
                        <a:t>Augustus</a:t>
                      </a:r>
                    </a:p>
                  </a:txBody>
                  <a:tcPr marL="36000" marR="36000" marT="0" marB="0" anchor="ctr"/>
                </a:tc>
                <a:tc>
                  <a:txBody>
                    <a:bodyPr/>
                    <a:lstStyle/>
                    <a:p>
                      <a:endParaRPr lang="en-US" sz="1100" dirty="0"/>
                    </a:p>
                  </a:txBody>
                  <a:tcPr marL="36000" marR="36000" marT="0" marB="0" anchor="ctr"/>
                </a:tc>
                <a:tc>
                  <a:txBody>
                    <a:bodyPr/>
                    <a:lstStyle/>
                    <a:p>
                      <a:endParaRPr lang="en-US" sz="1100" dirty="0"/>
                    </a:p>
                  </a:txBody>
                  <a:tcPr marL="36000" marR="36000" marT="0" marB="0" anchor="ctr"/>
                </a:tc>
                <a:tc>
                  <a:txBody>
                    <a:bodyPr/>
                    <a:lstStyle/>
                    <a:p>
                      <a:endParaRPr lang="en-US" sz="1100" dirty="0"/>
                    </a:p>
                  </a:txBody>
                  <a:tcPr marL="36000" marR="36000" marT="0" marB="0" anchor="ctr"/>
                </a:tc>
                <a:extLst>
                  <a:ext uri="{0D108BD9-81ED-4DB2-BD59-A6C34878D82A}">
                    <a16:rowId xmlns:a16="http://schemas.microsoft.com/office/drawing/2014/main" val="2443464674"/>
                  </a:ext>
                </a:extLst>
              </a:tr>
              <a:tr h="235993">
                <a:tc>
                  <a:txBody>
                    <a:bodyPr/>
                    <a:lstStyle/>
                    <a:p>
                      <a:r>
                        <a:rPr lang="nl-NL" sz="1200" b="1" i="1" dirty="0"/>
                        <a:t>Waar</a:t>
                      </a:r>
                      <a:endParaRPr lang="en-US" sz="1200" dirty="0"/>
                    </a:p>
                  </a:txBody>
                  <a:tcPr anchor="ctr"/>
                </a:tc>
                <a:tc>
                  <a:txBody>
                    <a:bodyPr/>
                    <a:lstStyle/>
                    <a:p>
                      <a:r>
                        <a:rPr lang="nl-NL" sz="1100" dirty="0"/>
                        <a:t>Email</a:t>
                      </a:r>
                      <a:endParaRPr lang="en-US" sz="1100" dirty="0"/>
                    </a:p>
                  </a:txBody>
                  <a:tcPr marL="36000" marR="36000" marT="0" marB="0" anchor="ctr"/>
                </a:tc>
                <a:tc>
                  <a:txBody>
                    <a:bodyPr/>
                    <a:lstStyle/>
                    <a:p>
                      <a:endParaRPr lang="en-US" sz="1100" dirty="0"/>
                    </a:p>
                  </a:txBody>
                  <a:tcPr marL="36000" marR="36000" marT="0" marB="0" anchor="ctr"/>
                </a:tc>
                <a:tc>
                  <a:txBody>
                    <a:bodyPr/>
                    <a:lstStyle/>
                    <a:p>
                      <a:r>
                        <a:rPr lang="nl-NL" sz="1100" dirty="0"/>
                        <a:t>IS </a:t>
                      </a:r>
                      <a:r>
                        <a:rPr lang="nl-NL" sz="1100" dirty="0" err="1"/>
                        <a:t>TwinSport</a:t>
                      </a:r>
                      <a:endParaRPr lang="en-US" sz="1100" dirty="0"/>
                    </a:p>
                  </a:txBody>
                  <a:tcPr marL="36000" marR="36000" marT="0" marB="0" anchor="ctr"/>
                </a:tc>
                <a:tc>
                  <a:txBody>
                    <a:bodyPr/>
                    <a:lstStyle/>
                    <a:p>
                      <a:r>
                        <a:rPr lang="nl-NL" sz="1100" dirty="0"/>
                        <a:t>IS </a:t>
                      </a:r>
                      <a:r>
                        <a:rPr lang="nl-NL" sz="1100" dirty="0" err="1"/>
                        <a:t>TwinSport</a:t>
                      </a:r>
                      <a:endParaRPr lang="en-US" sz="1100" dirty="0"/>
                    </a:p>
                  </a:txBody>
                  <a:tcPr marL="36000" marR="36000" marT="0" marB="0" anchor="ctr"/>
                </a:tc>
                <a:tc>
                  <a:txBody>
                    <a:bodyPr/>
                    <a:lstStyle/>
                    <a:p>
                      <a:endParaRPr lang="en-US" sz="1100" dirty="0"/>
                    </a:p>
                  </a:txBody>
                  <a:tcPr marL="36000" marR="36000" marT="0" marB="0" anchor="ctr"/>
                </a:tc>
                <a:tc>
                  <a:txBody>
                    <a:bodyPr/>
                    <a:lstStyle/>
                    <a:p>
                      <a:endParaRPr lang="en-US" sz="1100" dirty="0"/>
                    </a:p>
                  </a:txBody>
                  <a:tcPr marL="36000" marR="36000" marT="0" marB="0" anchor="ctr"/>
                </a:tc>
                <a:tc>
                  <a:txBody>
                    <a:bodyPr/>
                    <a:lstStyle/>
                    <a:p>
                      <a:endParaRPr lang="en-US" sz="1100" dirty="0"/>
                    </a:p>
                  </a:txBody>
                  <a:tcPr marL="36000" marR="36000" marT="0" marB="0" anchor="ctr"/>
                </a:tc>
                <a:extLst>
                  <a:ext uri="{0D108BD9-81ED-4DB2-BD59-A6C34878D82A}">
                    <a16:rowId xmlns:a16="http://schemas.microsoft.com/office/drawing/2014/main" val="1773194228"/>
                  </a:ext>
                </a:extLst>
              </a:tr>
              <a:tr h="235993">
                <a:tc>
                  <a:txBody>
                    <a:bodyPr/>
                    <a:lstStyle/>
                    <a:p>
                      <a:r>
                        <a:rPr lang="nl-NL" sz="1200" b="1" i="1" dirty="0"/>
                        <a:t>Wie</a:t>
                      </a:r>
                      <a:endParaRPr lang="en-US" sz="1200" dirty="0"/>
                    </a:p>
                  </a:txBody>
                  <a:tcPr anchor="ctr"/>
                </a:tc>
                <a:tc>
                  <a:txBody>
                    <a:bodyPr/>
                    <a:lstStyle/>
                    <a:p>
                      <a:r>
                        <a:rPr lang="nl-NL" sz="1100" dirty="0"/>
                        <a:t>Sponsor</a:t>
                      </a:r>
                      <a:endParaRPr lang="en-US" sz="1100" dirty="0"/>
                    </a:p>
                  </a:txBody>
                  <a:tcPr marL="36000" marR="36000" marT="0" marB="0" anchor="ctr"/>
                </a:tc>
                <a:tc>
                  <a:txBody>
                    <a:bodyPr/>
                    <a:lstStyle/>
                    <a:p>
                      <a:endParaRPr lang="en-US" sz="1100" dirty="0"/>
                    </a:p>
                  </a:txBody>
                  <a:tcPr marL="36000" marR="3600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100" dirty="0"/>
                        <a:t>IS </a:t>
                      </a:r>
                      <a:r>
                        <a:rPr lang="nl-NL" sz="1100" dirty="0" err="1"/>
                        <a:t>TwinSport</a:t>
                      </a:r>
                      <a:endParaRPr lang="en-US" sz="1100" dirty="0"/>
                    </a:p>
                  </a:txBody>
                  <a:tcPr marL="36000" marR="3600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100" dirty="0"/>
                        <a:t>IS </a:t>
                      </a:r>
                      <a:r>
                        <a:rPr lang="nl-NL" sz="1100" dirty="0" err="1"/>
                        <a:t>TwinSport</a:t>
                      </a:r>
                      <a:endParaRPr lang="en-US" sz="1100" dirty="0"/>
                    </a:p>
                  </a:txBody>
                  <a:tcPr marL="36000" marR="36000" marT="0" marB="0" anchor="ctr"/>
                </a:tc>
                <a:tc>
                  <a:txBody>
                    <a:bodyPr/>
                    <a:lstStyle/>
                    <a:p>
                      <a:endParaRPr lang="en-US" sz="1100" dirty="0"/>
                    </a:p>
                  </a:txBody>
                  <a:tcPr marL="36000" marR="36000" marT="0" marB="0" anchor="ctr"/>
                </a:tc>
                <a:tc>
                  <a:txBody>
                    <a:bodyPr/>
                    <a:lstStyle/>
                    <a:p>
                      <a:endParaRPr lang="en-US" sz="1100" dirty="0"/>
                    </a:p>
                  </a:txBody>
                  <a:tcPr marL="36000" marR="36000" marT="0" marB="0" anchor="ctr"/>
                </a:tc>
                <a:tc>
                  <a:txBody>
                    <a:bodyPr/>
                    <a:lstStyle/>
                    <a:p>
                      <a:endParaRPr lang="en-US" sz="1100" dirty="0"/>
                    </a:p>
                  </a:txBody>
                  <a:tcPr marL="36000" marR="36000" marT="0" marB="0" anchor="ctr"/>
                </a:tc>
                <a:extLst>
                  <a:ext uri="{0D108BD9-81ED-4DB2-BD59-A6C34878D82A}">
                    <a16:rowId xmlns:a16="http://schemas.microsoft.com/office/drawing/2014/main" val="3692942947"/>
                  </a:ext>
                </a:extLst>
              </a:tr>
              <a:tr h="709828">
                <a:tc>
                  <a:txBody>
                    <a:bodyPr/>
                    <a:lstStyle/>
                    <a:p>
                      <a:r>
                        <a:rPr lang="nl-NL" sz="1200" b="1" i="1" dirty="0"/>
                        <a:t>Hoe</a:t>
                      </a:r>
                      <a:endParaRPr lang="en-US" sz="1200" dirty="0"/>
                    </a:p>
                  </a:txBody>
                  <a:tcPr/>
                </a:tc>
                <a:tc>
                  <a:txBody>
                    <a:bodyPr/>
                    <a:lstStyle/>
                    <a:p>
                      <a:pPr marL="88900" lvl="0" indent="-88900">
                        <a:buFont typeface="Arial" panose="020B0604020202020204" pitchFamily="34" charset="0"/>
                        <a:buChar char="•"/>
                      </a:pPr>
                      <a:r>
                        <a:rPr lang="nl-NL" sz="1050" dirty="0"/>
                        <a:t>Sponsor stuurt aanvraag naar </a:t>
                      </a:r>
                      <a:r>
                        <a:rPr lang="nl-NL" sz="1050" dirty="0">
                          <a:hlinkClick r:id="rId2"/>
                        </a:rPr>
                        <a:t>sponsor@voordaan.nl</a:t>
                      </a:r>
                      <a:r>
                        <a:rPr lang="nl-NL" sz="1050" dirty="0"/>
                        <a:t> </a:t>
                      </a:r>
                    </a:p>
                    <a:p>
                      <a:pPr marL="88900" lvl="0" indent="-88900">
                        <a:buFont typeface="Arial" panose="020B0604020202020204" pitchFamily="34" charset="0"/>
                        <a:buChar char="•"/>
                      </a:pPr>
                      <a:r>
                        <a:rPr lang="nl-NL" sz="1050" dirty="0"/>
                        <a:t>Sponsor commissie stuurt instructies terug</a:t>
                      </a:r>
                    </a:p>
                    <a:p>
                      <a:pPr marL="88900" lvl="0" indent="-88900">
                        <a:buFont typeface="Arial" panose="020B0604020202020204" pitchFamily="34" charset="0"/>
                        <a:buChar char="•"/>
                      </a:pPr>
                      <a:r>
                        <a:rPr lang="nl-NL" sz="1050" dirty="0"/>
                        <a:t>Sponsor vult Bestelformulier in en stuurt naar Intersport</a:t>
                      </a:r>
                    </a:p>
                    <a:p>
                      <a:pPr marL="88900" lvl="0" indent="-88900">
                        <a:buFont typeface="Arial" panose="020B0604020202020204" pitchFamily="34" charset="0"/>
                        <a:buChar char="•"/>
                      </a:pPr>
                      <a:r>
                        <a:rPr lang="nl-NL" sz="1050" dirty="0"/>
                        <a:t>Nodig: </a:t>
                      </a:r>
                      <a:r>
                        <a:rPr lang="nl-NL" sz="1050" dirty="0" err="1"/>
                        <a:t>lidnamen</a:t>
                      </a:r>
                      <a:r>
                        <a:rPr lang="nl-NL" sz="1050" dirty="0"/>
                        <a:t>, maat, kleding, #, rugnummer, postcode, huisnummer + sponsor gegevens</a:t>
                      </a:r>
                    </a:p>
                    <a:p>
                      <a:endParaRPr lang="en-US" sz="1100" dirty="0"/>
                    </a:p>
                  </a:txBody>
                  <a:tcPr marL="36000" marR="3600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marL="36000" marR="36000" marT="0" marB="0"/>
                </a:tc>
                <a:tc>
                  <a:txBody>
                    <a:bodyPr/>
                    <a:lstStyle/>
                    <a:p>
                      <a:r>
                        <a:rPr lang="nl-NL" sz="1100" dirty="0"/>
                        <a:t>Registratie in Lisa</a:t>
                      </a:r>
                    </a:p>
                    <a:p>
                      <a:r>
                        <a:rPr lang="nl-NL" sz="1100" dirty="0"/>
                        <a:t>Order verzamelen</a:t>
                      </a:r>
                    </a:p>
                    <a:p>
                      <a:r>
                        <a:rPr lang="nl-NL" sz="1100" dirty="0"/>
                        <a:t>Printen namen en rugnummers</a:t>
                      </a:r>
                      <a:endParaRPr lang="en-US" sz="1100" dirty="0"/>
                    </a:p>
                  </a:txBody>
                  <a:tcPr marL="36000" marR="36000" marT="0" marB="0"/>
                </a:tc>
                <a:tc>
                  <a:txBody>
                    <a:bodyPr/>
                    <a:lstStyle/>
                    <a:p>
                      <a:r>
                        <a:rPr lang="nl-NL" sz="1100" dirty="0"/>
                        <a:t>Levering door IS in overleg met Sponsor/aanvoerder</a:t>
                      </a:r>
                      <a:endParaRPr lang="en-US" sz="1100" dirty="0"/>
                    </a:p>
                  </a:txBody>
                  <a:tcPr marL="36000" marR="36000" marT="0" marB="0"/>
                </a:tc>
                <a:tc>
                  <a:txBody>
                    <a:bodyPr/>
                    <a:lstStyle/>
                    <a:p>
                      <a:endParaRPr lang="en-US" sz="1100" dirty="0"/>
                    </a:p>
                  </a:txBody>
                  <a:tcPr marL="36000" marR="36000" marT="0" marB="0"/>
                </a:tc>
                <a:tc>
                  <a:txBody>
                    <a:bodyPr/>
                    <a:lstStyle/>
                    <a:p>
                      <a:endParaRPr lang="en-US" sz="1100" dirty="0"/>
                    </a:p>
                  </a:txBody>
                  <a:tcPr marL="36000" marR="36000" marT="0" marB="0"/>
                </a:tc>
                <a:tc>
                  <a:txBody>
                    <a:bodyPr/>
                    <a:lstStyle/>
                    <a:p>
                      <a:endParaRPr lang="nl-NL" sz="1100" dirty="0"/>
                    </a:p>
                  </a:txBody>
                  <a:tcPr marL="36000" marR="36000" marT="0" marB="0"/>
                </a:tc>
                <a:extLst>
                  <a:ext uri="{0D108BD9-81ED-4DB2-BD59-A6C34878D82A}">
                    <a16:rowId xmlns:a16="http://schemas.microsoft.com/office/drawing/2014/main" val="2759909145"/>
                  </a:ext>
                </a:extLst>
              </a:tr>
            </a:tbl>
          </a:graphicData>
        </a:graphic>
      </p:graphicFrame>
      <p:sp>
        <p:nvSpPr>
          <p:cNvPr id="3" name="Rechthoek: afgeronde hoeken 2">
            <a:extLst>
              <a:ext uri="{FF2B5EF4-FFF2-40B4-BE49-F238E27FC236}">
                <a16:creationId xmlns:a16="http://schemas.microsoft.com/office/drawing/2014/main" id="{183EEDCA-684F-C76B-C44F-01D51798FCD6}"/>
              </a:ext>
            </a:extLst>
          </p:cNvPr>
          <p:cNvSpPr/>
          <p:nvPr/>
        </p:nvSpPr>
        <p:spPr>
          <a:xfrm>
            <a:off x="1772056" y="3176960"/>
            <a:ext cx="1143000" cy="6353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Stuurt bestelformulier </a:t>
            </a:r>
          </a:p>
        </p:txBody>
      </p:sp>
      <p:sp>
        <p:nvSpPr>
          <p:cNvPr id="15" name="Rechthoek: afgeronde hoeken 14">
            <a:extLst>
              <a:ext uri="{FF2B5EF4-FFF2-40B4-BE49-F238E27FC236}">
                <a16:creationId xmlns:a16="http://schemas.microsoft.com/office/drawing/2014/main" id="{D94DCAB4-191B-1474-40D1-08BFEFE77A17}"/>
              </a:ext>
            </a:extLst>
          </p:cNvPr>
          <p:cNvSpPr/>
          <p:nvPr/>
        </p:nvSpPr>
        <p:spPr>
          <a:xfrm>
            <a:off x="3532396" y="2219325"/>
            <a:ext cx="1581145" cy="769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Vult bestelformulier in met gegevens teamleden &amp; plaatst bestelling</a:t>
            </a:r>
          </a:p>
        </p:txBody>
      </p:sp>
      <p:cxnSp>
        <p:nvCxnSpPr>
          <p:cNvPr id="18" name="Rechte verbindingslijn met pijl 17">
            <a:extLst>
              <a:ext uri="{FF2B5EF4-FFF2-40B4-BE49-F238E27FC236}">
                <a16:creationId xmlns:a16="http://schemas.microsoft.com/office/drawing/2014/main" id="{94020CD7-A54C-1D54-831E-5886E8356E6C}"/>
              </a:ext>
            </a:extLst>
          </p:cNvPr>
          <p:cNvCxnSpPr/>
          <p:nvPr/>
        </p:nvCxnSpPr>
        <p:spPr>
          <a:xfrm>
            <a:off x="2543174" y="2956293"/>
            <a:ext cx="0" cy="220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Verbindingslijn: gebogen 20">
            <a:extLst>
              <a:ext uri="{FF2B5EF4-FFF2-40B4-BE49-F238E27FC236}">
                <a16:creationId xmlns:a16="http://schemas.microsoft.com/office/drawing/2014/main" id="{697937BA-E2BB-2F5A-1707-C66F0E1289F0}"/>
              </a:ext>
            </a:extLst>
          </p:cNvPr>
          <p:cNvCxnSpPr>
            <a:cxnSpLocks/>
          </p:cNvCxnSpPr>
          <p:nvPr/>
        </p:nvCxnSpPr>
        <p:spPr>
          <a:xfrm flipV="1">
            <a:off x="2981043" y="3001993"/>
            <a:ext cx="876297" cy="554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Rechte verbindingslijn met pijl 22">
            <a:extLst>
              <a:ext uri="{FF2B5EF4-FFF2-40B4-BE49-F238E27FC236}">
                <a16:creationId xmlns:a16="http://schemas.microsoft.com/office/drawing/2014/main" id="{F517AB68-C02A-7F02-1A5C-6B1F49490EE5}"/>
              </a:ext>
            </a:extLst>
          </p:cNvPr>
          <p:cNvCxnSpPr>
            <a:cxnSpLocks/>
          </p:cNvCxnSpPr>
          <p:nvPr/>
        </p:nvCxnSpPr>
        <p:spPr>
          <a:xfrm>
            <a:off x="4800600" y="3001993"/>
            <a:ext cx="0" cy="8672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hthoek: afgeronde hoeken 26">
            <a:extLst>
              <a:ext uri="{FF2B5EF4-FFF2-40B4-BE49-F238E27FC236}">
                <a16:creationId xmlns:a16="http://schemas.microsoft.com/office/drawing/2014/main" id="{856309AE-7EE6-D0FC-7672-CE62B60DB541}"/>
              </a:ext>
            </a:extLst>
          </p:cNvPr>
          <p:cNvSpPr/>
          <p:nvPr/>
        </p:nvSpPr>
        <p:spPr>
          <a:xfrm>
            <a:off x="7585968" y="2260704"/>
            <a:ext cx="990602" cy="6353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nl-NL" sz="1200" dirty="0"/>
              <a:t>Ontvangst bestelling</a:t>
            </a:r>
          </a:p>
        </p:txBody>
      </p:sp>
      <p:cxnSp>
        <p:nvCxnSpPr>
          <p:cNvPr id="28" name="Verbindingslijn: gebogen 27">
            <a:extLst>
              <a:ext uri="{FF2B5EF4-FFF2-40B4-BE49-F238E27FC236}">
                <a16:creationId xmlns:a16="http://schemas.microsoft.com/office/drawing/2014/main" id="{01301912-C5BF-F62B-1EA6-93EC6DE18425}"/>
              </a:ext>
            </a:extLst>
          </p:cNvPr>
          <p:cNvCxnSpPr>
            <a:cxnSpLocks/>
          </p:cNvCxnSpPr>
          <p:nvPr/>
        </p:nvCxnSpPr>
        <p:spPr>
          <a:xfrm rot="5400000" flipH="1" flipV="1">
            <a:off x="6955173" y="3281112"/>
            <a:ext cx="1313457" cy="728697"/>
          </a:xfrm>
          <a:prstGeom prst="bentConnector3">
            <a:avLst>
              <a:gd name="adj1" fmla="val 576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Verbindingslijn: gebogen 29">
            <a:extLst>
              <a:ext uri="{FF2B5EF4-FFF2-40B4-BE49-F238E27FC236}">
                <a16:creationId xmlns:a16="http://schemas.microsoft.com/office/drawing/2014/main" id="{C2E26BDF-0809-8820-395D-4DD1B2E295BD}"/>
              </a:ext>
            </a:extLst>
          </p:cNvPr>
          <p:cNvCxnSpPr>
            <a:cxnSpLocks/>
          </p:cNvCxnSpPr>
          <p:nvPr/>
        </p:nvCxnSpPr>
        <p:spPr>
          <a:xfrm flipV="1">
            <a:off x="8572503" y="2017835"/>
            <a:ext cx="876297" cy="55449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hthoek 15">
            <a:extLst>
              <a:ext uri="{FF2B5EF4-FFF2-40B4-BE49-F238E27FC236}">
                <a16:creationId xmlns:a16="http://schemas.microsoft.com/office/drawing/2014/main" id="{54EC94CA-6980-A9AA-0B6A-DCFDE2AE96B7}"/>
              </a:ext>
            </a:extLst>
          </p:cNvPr>
          <p:cNvSpPr/>
          <p:nvPr/>
        </p:nvSpPr>
        <p:spPr>
          <a:xfrm>
            <a:off x="9448800" y="2951035"/>
            <a:ext cx="1981200" cy="373255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nl-NL" sz="1600" b="1" dirty="0"/>
              <a:t>BELEID TEAMSPONSORING</a:t>
            </a:r>
          </a:p>
          <a:p>
            <a:pPr algn="ctr"/>
            <a:endParaRPr lang="nl-NL" sz="1200" dirty="0"/>
          </a:p>
          <a:p>
            <a:pPr algn="ctr"/>
            <a:r>
              <a:rPr lang="nl-NL" sz="1200" i="1" dirty="0"/>
              <a:t>Uitgangspunt: sponsoring levert sponsor, team én club iets op</a:t>
            </a:r>
          </a:p>
          <a:p>
            <a:pPr algn="ctr"/>
            <a:endParaRPr lang="nl-NL" sz="1200" dirty="0"/>
          </a:p>
          <a:p>
            <a:pPr marL="171450" indent="-171450">
              <a:buFontTx/>
              <a:buChar char="-"/>
            </a:pPr>
            <a:r>
              <a:rPr lang="nl-NL" sz="1200" dirty="0"/>
              <a:t>Senioren: shirtsponsor wordt naast teamsponsor voor tenminste drie jaar lid van Basis van Voordaan (€ 500 p/j)</a:t>
            </a:r>
          </a:p>
          <a:p>
            <a:pPr marL="171450" indent="-171450">
              <a:buFontTx/>
              <a:buChar char="-"/>
            </a:pPr>
            <a:endParaRPr lang="nl-NL" sz="1200" dirty="0"/>
          </a:p>
          <a:p>
            <a:pPr marL="171450" indent="-171450">
              <a:buFontTx/>
              <a:buChar char="-"/>
            </a:pPr>
            <a:r>
              <a:rPr lang="nl-NL" sz="1200" dirty="0"/>
              <a:t>Jeugd: geen shirtsponsor, wel truien/pakken. Deze worden bij </a:t>
            </a:r>
            <a:r>
              <a:rPr lang="nl-NL" sz="1200" dirty="0" err="1"/>
              <a:t>Reece</a:t>
            </a:r>
            <a:r>
              <a:rPr lang="nl-NL" sz="1200" dirty="0"/>
              <a:t> of Intersport gekocht, dan geen extra afdracht aan club nodig.</a:t>
            </a:r>
          </a:p>
          <a:p>
            <a:pPr marL="171450" indent="-171450" algn="ctr">
              <a:buFontTx/>
              <a:buChar char="-"/>
            </a:pPr>
            <a:endParaRPr lang="nl-NL" sz="1200" dirty="0"/>
          </a:p>
        </p:txBody>
      </p:sp>
    </p:spTree>
    <p:extLst>
      <p:ext uri="{BB962C8B-B14F-4D97-AF65-F5344CB8AC3E}">
        <p14:creationId xmlns:p14="http://schemas.microsoft.com/office/powerpoint/2010/main" val="1916733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C87300-F0EC-1DDA-4B20-1E9A5393B301}"/>
              </a:ext>
            </a:extLst>
          </p:cNvPr>
          <p:cNvSpPr>
            <a:spLocks noGrp="1"/>
          </p:cNvSpPr>
          <p:nvPr>
            <p:ph type="title"/>
          </p:nvPr>
        </p:nvSpPr>
        <p:spPr/>
        <p:txBody>
          <a:bodyPr>
            <a:normAutofit/>
          </a:bodyPr>
          <a:lstStyle/>
          <a:p>
            <a:r>
              <a:rPr lang="nl-NL" sz="3200" b="1" dirty="0"/>
              <a:t>Vraag &amp; Antwoord</a:t>
            </a:r>
            <a:endParaRPr lang="en-US" sz="3200" b="1" dirty="0"/>
          </a:p>
        </p:txBody>
      </p:sp>
      <p:graphicFrame>
        <p:nvGraphicFramePr>
          <p:cNvPr id="4" name="Tabel 4">
            <a:extLst>
              <a:ext uri="{FF2B5EF4-FFF2-40B4-BE49-F238E27FC236}">
                <a16:creationId xmlns:a16="http://schemas.microsoft.com/office/drawing/2014/main" id="{D7754517-8A55-AE22-E1B5-73A4A9363CC4}"/>
              </a:ext>
            </a:extLst>
          </p:cNvPr>
          <p:cNvGraphicFramePr>
            <a:graphicFrameLocks noGrp="1"/>
          </p:cNvGraphicFramePr>
          <p:nvPr>
            <p:ph idx="1"/>
            <p:extLst>
              <p:ext uri="{D42A27DB-BD31-4B8C-83A1-F6EECF244321}">
                <p14:modId xmlns:p14="http://schemas.microsoft.com/office/powerpoint/2010/main" val="2144274041"/>
              </p:ext>
            </p:extLst>
          </p:nvPr>
        </p:nvGraphicFramePr>
        <p:xfrm>
          <a:off x="152400" y="1141760"/>
          <a:ext cx="11809185" cy="5492096"/>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3035106244"/>
                    </a:ext>
                  </a:extLst>
                </a:gridCol>
                <a:gridCol w="914400">
                  <a:extLst>
                    <a:ext uri="{9D8B030D-6E8A-4147-A177-3AD203B41FA5}">
                      <a16:colId xmlns:a16="http://schemas.microsoft.com/office/drawing/2014/main" val="3690441692"/>
                    </a:ext>
                  </a:extLst>
                </a:gridCol>
                <a:gridCol w="3925829">
                  <a:extLst>
                    <a:ext uri="{9D8B030D-6E8A-4147-A177-3AD203B41FA5}">
                      <a16:colId xmlns:a16="http://schemas.microsoft.com/office/drawing/2014/main" val="4027162079"/>
                    </a:ext>
                  </a:extLst>
                </a:gridCol>
                <a:gridCol w="6587956">
                  <a:extLst>
                    <a:ext uri="{9D8B030D-6E8A-4147-A177-3AD203B41FA5}">
                      <a16:colId xmlns:a16="http://schemas.microsoft.com/office/drawing/2014/main" val="1987045363"/>
                    </a:ext>
                  </a:extLst>
                </a:gridCol>
              </a:tblGrid>
              <a:tr h="308667">
                <a:tc>
                  <a:txBody>
                    <a:bodyPr/>
                    <a:lstStyle/>
                    <a:p>
                      <a:endParaRPr lang="en-US" sz="1200">
                        <a:latin typeface="+mn-lt"/>
                      </a:endParaRPr>
                    </a:p>
                  </a:txBody>
                  <a:tcPr/>
                </a:tc>
                <a:tc>
                  <a:txBody>
                    <a:bodyPr/>
                    <a:lstStyle/>
                    <a:p>
                      <a:r>
                        <a:rPr lang="nl-NL" sz="1200" noProof="0" dirty="0">
                          <a:latin typeface="+mn-lt"/>
                        </a:rPr>
                        <a:t>CATEGORIE</a:t>
                      </a:r>
                    </a:p>
                  </a:txBody>
                  <a:tcPr/>
                </a:tc>
                <a:tc>
                  <a:txBody>
                    <a:bodyPr/>
                    <a:lstStyle/>
                    <a:p>
                      <a:r>
                        <a:rPr lang="nl-NL" sz="1200" noProof="0" dirty="0">
                          <a:latin typeface="+mn-lt"/>
                        </a:rPr>
                        <a:t>VRAAG</a:t>
                      </a:r>
                    </a:p>
                  </a:txBody>
                  <a:tcPr/>
                </a:tc>
                <a:tc>
                  <a:txBody>
                    <a:bodyPr/>
                    <a:lstStyle/>
                    <a:p>
                      <a:r>
                        <a:rPr lang="nl-NL" sz="1200" noProof="0" dirty="0">
                          <a:latin typeface="+mn-lt"/>
                        </a:rPr>
                        <a:t>ANTWOORD</a:t>
                      </a:r>
                    </a:p>
                  </a:txBody>
                  <a:tcPr/>
                </a:tc>
                <a:extLst>
                  <a:ext uri="{0D108BD9-81ED-4DB2-BD59-A6C34878D82A}">
                    <a16:rowId xmlns:a16="http://schemas.microsoft.com/office/drawing/2014/main" val="2034085126"/>
                  </a:ext>
                </a:extLst>
              </a:tr>
              <a:tr h="378373">
                <a:tc>
                  <a:txBody>
                    <a:bodyPr/>
                    <a:lstStyle/>
                    <a:p>
                      <a:r>
                        <a:rPr lang="nl-NL" sz="1200" dirty="0">
                          <a:solidFill>
                            <a:schemeClr val="tx1"/>
                          </a:solidFill>
                          <a:latin typeface="+mn-lt"/>
                        </a:rPr>
                        <a:t>1</a:t>
                      </a:r>
                      <a:endParaRPr lang="en-US" sz="1200" dirty="0">
                        <a:solidFill>
                          <a:schemeClr val="tx1"/>
                        </a:solidFill>
                        <a:latin typeface="+mn-lt"/>
                      </a:endParaRPr>
                    </a:p>
                  </a:txBody>
                  <a:tcPr/>
                </a:tc>
                <a:tc>
                  <a:txBody>
                    <a:bodyPr/>
                    <a:lstStyle/>
                    <a:p>
                      <a:r>
                        <a:rPr lang="nl-NL" sz="1200" noProof="0" dirty="0">
                          <a:latin typeface="+mn-lt"/>
                        </a:rPr>
                        <a:t>Uitgifte</a:t>
                      </a:r>
                    </a:p>
                  </a:txBody>
                  <a:tcPr/>
                </a:tc>
                <a:tc>
                  <a:txBody>
                    <a:bodyPr/>
                    <a:lstStyle/>
                    <a:p>
                      <a:r>
                        <a:rPr lang="nl-NL" sz="1200" noProof="0" dirty="0">
                          <a:latin typeface="+mn-lt"/>
                        </a:rPr>
                        <a:t>Mag ik meerdere shirts ophalen bij Intersport </a:t>
                      </a:r>
                      <a:r>
                        <a:rPr lang="nl-NL" sz="1200" noProof="0" dirty="0" err="1">
                          <a:latin typeface="+mn-lt"/>
                        </a:rPr>
                        <a:t>Twinsport</a:t>
                      </a:r>
                      <a:r>
                        <a:rPr lang="nl-NL" sz="1200" noProof="0" dirty="0">
                          <a:latin typeface="+mn-lt"/>
                        </a:rPr>
                        <a:t>?</a:t>
                      </a:r>
                    </a:p>
                  </a:txBody>
                  <a:tcPr/>
                </a:tc>
                <a:tc>
                  <a:txBody>
                    <a:bodyPr/>
                    <a:lstStyle/>
                    <a:p>
                      <a:r>
                        <a:rPr lang="nl-NL" sz="1200" dirty="0">
                          <a:latin typeface="+mn-lt"/>
                        </a:rPr>
                        <a:t>Elk lid haalt zelf een nieuw thuis shirt op. Ophalen voor andere gezinsleden is toegestaan.</a:t>
                      </a:r>
                      <a:endParaRPr lang="en-US" sz="1200" dirty="0">
                        <a:latin typeface="+mn-lt"/>
                      </a:endParaRPr>
                    </a:p>
                  </a:txBody>
                  <a:tcPr/>
                </a:tc>
                <a:extLst>
                  <a:ext uri="{0D108BD9-81ED-4DB2-BD59-A6C34878D82A}">
                    <a16:rowId xmlns:a16="http://schemas.microsoft.com/office/drawing/2014/main" val="2209039992"/>
                  </a:ext>
                </a:extLst>
              </a:tr>
              <a:tr h="753394">
                <a:tc>
                  <a:txBody>
                    <a:bodyPr/>
                    <a:lstStyle/>
                    <a:p>
                      <a:r>
                        <a:rPr lang="nl-NL" sz="1200" dirty="0">
                          <a:solidFill>
                            <a:schemeClr val="tx1"/>
                          </a:solidFill>
                          <a:latin typeface="+mn-lt"/>
                        </a:rPr>
                        <a:t>2</a:t>
                      </a:r>
                      <a:endParaRPr lang="en-US" sz="1200" dirty="0">
                        <a:solidFill>
                          <a:schemeClr val="tx1"/>
                        </a:solidFill>
                        <a:latin typeface="+mn-lt"/>
                      </a:endParaRPr>
                    </a:p>
                  </a:txBody>
                  <a:tcPr/>
                </a:tc>
                <a:tc>
                  <a:txBody>
                    <a:bodyPr/>
                    <a:lstStyle/>
                    <a:p>
                      <a:r>
                        <a:rPr lang="nl-NL" sz="1200" noProof="0" dirty="0">
                          <a:latin typeface="+mn-lt"/>
                        </a:rPr>
                        <a:t>Uitgifte</a:t>
                      </a:r>
                    </a:p>
                  </a:txBody>
                  <a:tcPr/>
                </a:tc>
                <a:tc>
                  <a:txBody>
                    <a:bodyPr/>
                    <a:lstStyle/>
                    <a:p>
                      <a:r>
                        <a:rPr lang="nl-NL" sz="1200" noProof="0" dirty="0">
                          <a:latin typeface="+mn-lt"/>
                        </a:rPr>
                        <a:t>Waarom kan ik het thuis shirt niet via de ledenshop (clubwebsite van </a:t>
                      </a:r>
                      <a:r>
                        <a:rPr lang="nl-NL" sz="1200" noProof="0" dirty="0" err="1">
                          <a:latin typeface="+mn-lt"/>
                        </a:rPr>
                        <a:t>reece</a:t>
                      </a:r>
                      <a:r>
                        <a:rPr lang="nl-NL" sz="1200" noProof="0" dirty="0">
                          <a:latin typeface="+mn-lt"/>
                        </a:rPr>
                        <a:t>) bestellen? </a:t>
                      </a:r>
                    </a:p>
                  </a:txBody>
                  <a:tcPr/>
                </a:tc>
                <a:tc>
                  <a:txBody>
                    <a:bodyPr/>
                    <a:lstStyle/>
                    <a:p>
                      <a:r>
                        <a:rPr lang="nl-NL" sz="1200" dirty="0">
                          <a:latin typeface="+mn-lt"/>
                        </a:rPr>
                        <a:t>Registratie van de uitgifte vindt fysiek plaats in de winkel van Intersport </a:t>
                      </a:r>
                      <a:r>
                        <a:rPr lang="nl-NL" sz="1200" dirty="0" err="1">
                          <a:latin typeface="+mn-lt"/>
                        </a:rPr>
                        <a:t>Twinsport</a:t>
                      </a:r>
                      <a:r>
                        <a:rPr lang="nl-NL" sz="1200" dirty="0">
                          <a:latin typeface="+mn-lt"/>
                        </a:rPr>
                        <a:t>. Bestel je je shirt online dan betaal je het volwaardige tarief van € 40 en geldt het actietarief van € 10 niet (die eenmalig geïnd wordt via de contributie).</a:t>
                      </a:r>
                    </a:p>
                    <a:p>
                      <a:pPr lvl="0">
                        <a:buNone/>
                      </a:pPr>
                      <a:endParaRPr lang="en-US" sz="1200" dirty="0">
                        <a:highlight>
                          <a:srgbClr val="FFFF00"/>
                        </a:highlight>
                        <a:latin typeface="+mn-lt"/>
                      </a:endParaRPr>
                    </a:p>
                  </a:txBody>
                  <a:tcPr/>
                </a:tc>
                <a:extLst>
                  <a:ext uri="{0D108BD9-81ED-4DB2-BD59-A6C34878D82A}">
                    <a16:rowId xmlns:a16="http://schemas.microsoft.com/office/drawing/2014/main" val="1128709467"/>
                  </a:ext>
                </a:extLst>
              </a:tr>
              <a:tr h="522965">
                <a:tc>
                  <a:txBody>
                    <a:bodyPr/>
                    <a:lstStyle/>
                    <a:p>
                      <a:r>
                        <a:rPr lang="nl-NL" sz="1200" dirty="0">
                          <a:solidFill>
                            <a:schemeClr val="tx1"/>
                          </a:solidFill>
                          <a:latin typeface="+mn-lt"/>
                        </a:rPr>
                        <a:t>3</a:t>
                      </a:r>
                      <a:endParaRPr lang="en-US" sz="1200" dirty="0">
                        <a:solidFill>
                          <a:schemeClr val="tx1"/>
                        </a:solidFill>
                        <a:latin typeface="+mn-lt"/>
                      </a:endParaRPr>
                    </a:p>
                  </a:txBody>
                  <a:tcPr/>
                </a:tc>
                <a:tc>
                  <a:txBody>
                    <a:bodyPr/>
                    <a:lstStyle/>
                    <a:p>
                      <a:r>
                        <a:rPr lang="nl-NL" sz="1200" noProof="0" dirty="0">
                          <a:latin typeface="+mn-lt"/>
                        </a:rPr>
                        <a:t>Uitgifte</a:t>
                      </a:r>
                    </a:p>
                  </a:txBody>
                  <a:tcPr/>
                </a:tc>
                <a:tc>
                  <a:txBody>
                    <a:bodyPr/>
                    <a:lstStyle/>
                    <a:p>
                      <a:r>
                        <a:rPr lang="nl-NL" sz="1200" noProof="0" dirty="0">
                          <a:latin typeface="+mn-lt"/>
                        </a:rPr>
                        <a:t>Wat doe ik met mijn oude tenue?</a:t>
                      </a:r>
                    </a:p>
                  </a:txBody>
                  <a:tcPr/>
                </a:tc>
                <a:tc>
                  <a:txBody>
                    <a:bodyPr/>
                    <a:lstStyle/>
                    <a:p>
                      <a:r>
                        <a:rPr lang="nl-NL" sz="1200" dirty="0">
                          <a:latin typeface="+mn-lt"/>
                        </a:rPr>
                        <a:t>Je oude tenue en andere kleding kun je in de </a:t>
                      </a:r>
                      <a:r>
                        <a:rPr lang="nl-NL" sz="1200" dirty="0" err="1">
                          <a:latin typeface="+mn-lt"/>
                        </a:rPr>
                        <a:t>Reshare</a:t>
                      </a:r>
                      <a:r>
                        <a:rPr lang="nl-NL" sz="1200" dirty="0">
                          <a:latin typeface="+mn-lt"/>
                        </a:rPr>
                        <a:t> container bij het clubhuis van Voordaan deponeren. De kleding in de </a:t>
                      </a:r>
                      <a:r>
                        <a:rPr lang="nl-NL" sz="1200" dirty="0" err="1">
                          <a:latin typeface="+mn-lt"/>
                        </a:rPr>
                        <a:t>Reshare</a:t>
                      </a:r>
                      <a:r>
                        <a:rPr lang="nl-NL" sz="1200" dirty="0">
                          <a:latin typeface="+mn-lt"/>
                        </a:rPr>
                        <a:t> container wordt hergebruikt of verwerkt tot nieuwe kleding.</a:t>
                      </a:r>
                      <a:endParaRPr lang="en-US" sz="1200" dirty="0">
                        <a:latin typeface="+mn-lt"/>
                      </a:endParaRPr>
                    </a:p>
                  </a:txBody>
                  <a:tcPr/>
                </a:tc>
                <a:extLst>
                  <a:ext uri="{0D108BD9-81ED-4DB2-BD59-A6C34878D82A}">
                    <a16:rowId xmlns:a16="http://schemas.microsoft.com/office/drawing/2014/main" val="2621621662"/>
                  </a:ext>
                </a:extLst>
              </a:tr>
              <a:tr h="493659">
                <a:tc>
                  <a:txBody>
                    <a:bodyPr/>
                    <a:lstStyle/>
                    <a:p>
                      <a:r>
                        <a:rPr lang="en-US" sz="1200" dirty="0">
                          <a:solidFill>
                            <a:schemeClr val="tx1"/>
                          </a:solidFill>
                          <a:latin typeface="+mn-lt"/>
                        </a:rPr>
                        <a:t>4</a:t>
                      </a:r>
                    </a:p>
                  </a:txBody>
                  <a:tcPr/>
                </a:tc>
                <a:tc>
                  <a:txBody>
                    <a:bodyPr/>
                    <a:lstStyle/>
                    <a:p>
                      <a:r>
                        <a:rPr lang="nl-NL" sz="1200" noProof="0" dirty="0">
                          <a:latin typeface="+mn-lt"/>
                        </a:rPr>
                        <a:t>Passen</a:t>
                      </a:r>
                    </a:p>
                  </a:txBody>
                  <a:tcPr/>
                </a:tc>
                <a:tc>
                  <a:txBody>
                    <a:bodyPr/>
                    <a:lstStyle/>
                    <a:p>
                      <a:r>
                        <a:rPr lang="nl-NL" sz="1200" noProof="0" dirty="0">
                          <a:latin typeface="+mn-lt"/>
                        </a:rPr>
                        <a:t>Waar kan ik de nieuwe kleding passen?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mn-lt"/>
                        </a:rPr>
                        <a:t>De pasvorm wijkt af van het huidige </a:t>
                      </a:r>
                      <a:r>
                        <a:rPr lang="nl-NL" sz="1200" dirty="0" err="1">
                          <a:latin typeface="+mn-lt"/>
                        </a:rPr>
                        <a:t>ClubColors</a:t>
                      </a:r>
                      <a:r>
                        <a:rPr lang="nl-NL" sz="1200" dirty="0">
                          <a:latin typeface="+mn-lt"/>
                        </a:rPr>
                        <a:t> shirt. Vanaf 17 augustus kun je In de winkel passen, Ook op de club hangen pasmaten van shirts en pakken.</a:t>
                      </a:r>
                      <a:endParaRPr lang="en-US" sz="1200" dirty="0">
                        <a:highlight>
                          <a:srgbClr val="FFFF00"/>
                        </a:highlight>
                        <a:latin typeface="+mn-lt"/>
                      </a:endParaRPr>
                    </a:p>
                  </a:txBody>
                  <a:tcPr/>
                </a:tc>
                <a:extLst>
                  <a:ext uri="{0D108BD9-81ED-4DB2-BD59-A6C34878D82A}">
                    <a16:rowId xmlns:a16="http://schemas.microsoft.com/office/drawing/2014/main" val="3058588825"/>
                  </a:ext>
                </a:extLst>
              </a:tr>
              <a:tr h="493659">
                <a:tc>
                  <a:txBody>
                    <a:bodyPr/>
                    <a:lstStyle/>
                    <a:p>
                      <a:r>
                        <a:rPr lang="nl-NL" sz="1200" dirty="0">
                          <a:solidFill>
                            <a:schemeClr val="tx1"/>
                          </a:solidFill>
                          <a:latin typeface="+mn-lt"/>
                        </a:rPr>
                        <a:t>5</a:t>
                      </a:r>
                      <a:endParaRPr lang="en-US" sz="1200" dirty="0">
                        <a:solidFill>
                          <a:schemeClr val="tx1"/>
                        </a:solidFill>
                        <a:latin typeface="+mn-lt"/>
                      </a:endParaRPr>
                    </a:p>
                  </a:txBody>
                  <a:tcPr/>
                </a:tc>
                <a:tc>
                  <a:txBody>
                    <a:bodyPr/>
                    <a:lstStyle/>
                    <a:p>
                      <a:r>
                        <a:rPr lang="nl-NL" sz="1200" noProof="0" dirty="0">
                          <a:latin typeface="+mn-lt"/>
                        </a:rPr>
                        <a:t>Betaling</a:t>
                      </a:r>
                    </a:p>
                  </a:txBody>
                  <a:tcPr/>
                </a:tc>
                <a:tc>
                  <a:txBody>
                    <a:bodyPr/>
                    <a:lstStyle/>
                    <a:p>
                      <a:r>
                        <a:rPr lang="nl-NL" sz="1200" noProof="0" dirty="0">
                          <a:latin typeface="+mn-lt"/>
                        </a:rPr>
                        <a:t>Wat als we net als team een nieuw gesponsord thuisshirt hebben gekocht?</a:t>
                      </a:r>
                    </a:p>
                  </a:txBody>
                  <a:tcPr/>
                </a:tc>
                <a:tc>
                  <a:txBody>
                    <a:bodyPr/>
                    <a:lstStyle/>
                    <a:p>
                      <a:r>
                        <a:rPr lang="nl-NL" sz="1200" noProof="0" dirty="0">
                          <a:latin typeface="+mn-lt"/>
                        </a:rPr>
                        <a:t>Neem svp contact op met de sponsorcommissie / sponsor@voordaan.nl </a:t>
                      </a:r>
                    </a:p>
                  </a:txBody>
                  <a:tcPr/>
                </a:tc>
                <a:extLst>
                  <a:ext uri="{0D108BD9-81ED-4DB2-BD59-A6C34878D82A}">
                    <a16:rowId xmlns:a16="http://schemas.microsoft.com/office/drawing/2014/main" val="2105525200"/>
                  </a:ext>
                </a:extLst>
              </a:tr>
              <a:tr h="455677">
                <a:tc>
                  <a:txBody>
                    <a:bodyPr/>
                    <a:lstStyle/>
                    <a:p>
                      <a:r>
                        <a:rPr lang="nl-NL" sz="1200" dirty="0">
                          <a:solidFill>
                            <a:schemeClr val="tx1"/>
                          </a:solidFill>
                          <a:latin typeface="+mn-lt"/>
                        </a:rPr>
                        <a:t>6</a:t>
                      </a:r>
                      <a:endParaRPr lang="en-US" sz="1200" dirty="0">
                        <a:solidFill>
                          <a:schemeClr val="tx1"/>
                        </a:solidFill>
                        <a:latin typeface="+mn-lt"/>
                      </a:endParaRPr>
                    </a:p>
                  </a:txBody>
                  <a:tcPr/>
                </a:tc>
                <a:tc>
                  <a:txBody>
                    <a:bodyPr/>
                    <a:lstStyle/>
                    <a:p>
                      <a:r>
                        <a:rPr lang="nl-NL" sz="1200" noProof="0" dirty="0">
                          <a:latin typeface="+mn-lt"/>
                        </a:rPr>
                        <a:t>Betaling</a:t>
                      </a:r>
                    </a:p>
                  </a:txBody>
                  <a:tcPr/>
                </a:tc>
                <a:tc>
                  <a:txBody>
                    <a:bodyPr/>
                    <a:lstStyle/>
                    <a:p>
                      <a:r>
                        <a:rPr lang="nl-NL" sz="1200" noProof="0" dirty="0">
                          <a:latin typeface="+mn-lt"/>
                        </a:rPr>
                        <a:t>Het nieuwe shirt kost € 10. Hoe gaat de betaling?  </a:t>
                      </a:r>
                    </a:p>
                  </a:txBody>
                  <a:tcPr/>
                </a:tc>
                <a:tc>
                  <a:txBody>
                    <a:bodyPr/>
                    <a:lstStyle/>
                    <a:p>
                      <a:r>
                        <a:rPr lang="nl-NL" sz="1200" dirty="0">
                          <a:latin typeface="+mn-lt"/>
                        </a:rPr>
                        <a:t>Bij de contributie voor seizoen 2023/2024 wordt eenmalig een bedrag van € 10,- geëind. </a:t>
                      </a:r>
                      <a:endParaRPr lang="en-US" sz="1200" dirty="0">
                        <a:latin typeface="+mn-lt"/>
                      </a:endParaRPr>
                    </a:p>
                  </a:txBody>
                  <a:tcPr/>
                </a:tc>
                <a:extLst>
                  <a:ext uri="{0D108BD9-81ED-4DB2-BD59-A6C34878D82A}">
                    <a16:rowId xmlns:a16="http://schemas.microsoft.com/office/drawing/2014/main" val="4292404874"/>
                  </a:ext>
                </a:extLst>
              </a:tr>
              <a:tr h="696931">
                <a:tc>
                  <a:txBody>
                    <a:bodyPr/>
                    <a:lstStyle/>
                    <a:p>
                      <a:r>
                        <a:rPr lang="nl-NL" sz="1200" dirty="0">
                          <a:solidFill>
                            <a:schemeClr val="tx1"/>
                          </a:solidFill>
                          <a:latin typeface="+mn-lt"/>
                        </a:rPr>
                        <a:t>7</a:t>
                      </a:r>
                      <a:endParaRPr lang="en-US" sz="1200" dirty="0">
                        <a:solidFill>
                          <a:schemeClr val="tx1"/>
                        </a:solidFill>
                        <a:latin typeface="+mn-lt"/>
                      </a:endParaRPr>
                    </a:p>
                  </a:txBody>
                  <a:tcPr/>
                </a:tc>
                <a:tc>
                  <a:txBody>
                    <a:bodyPr/>
                    <a:lstStyle/>
                    <a:p>
                      <a:r>
                        <a:rPr lang="nl-NL" sz="1200" noProof="0" dirty="0">
                          <a:latin typeface="+mn-lt"/>
                        </a:rPr>
                        <a:t>Topteams</a:t>
                      </a:r>
                    </a:p>
                  </a:txBody>
                  <a:tcPr/>
                </a:tc>
                <a:tc>
                  <a:txBody>
                    <a:bodyPr/>
                    <a:lstStyle/>
                    <a:p>
                      <a:r>
                        <a:rPr lang="nl-NL" sz="1200" noProof="0" dirty="0">
                          <a:latin typeface="+mn-lt"/>
                        </a:rPr>
                        <a:t>Krijgen spelers van topteams ook een extra shirt? </a:t>
                      </a:r>
                      <a:br>
                        <a:rPr lang="nl-NL" sz="1200" noProof="0" dirty="0">
                          <a:latin typeface="+mn-lt"/>
                        </a:rPr>
                      </a:br>
                      <a:endParaRPr lang="nl-NL" sz="1200" noProof="0" dirty="0">
                        <a:latin typeface="+mn-lt"/>
                      </a:endParaRPr>
                    </a:p>
                    <a:p>
                      <a:r>
                        <a:rPr lang="nl-NL" sz="1200" noProof="0" dirty="0">
                          <a:latin typeface="+mn-lt"/>
                        </a:rPr>
                        <a:t>Betalen topteams ook € 10?</a:t>
                      </a:r>
                    </a:p>
                  </a:txBody>
                  <a:tcPr/>
                </a:tc>
                <a:tc>
                  <a:txBody>
                    <a:bodyPr/>
                    <a:lstStyle/>
                    <a:p>
                      <a:r>
                        <a:rPr lang="nl-NL" sz="1200" dirty="0">
                          <a:latin typeface="+mn-lt"/>
                        </a:rPr>
                        <a:t>De spelers van de Topteams (1e en 2e teams) krijgen via hun teammanager een thuis- en rood shirt in bruikleen. </a:t>
                      </a:r>
                    </a:p>
                    <a:p>
                      <a:r>
                        <a:rPr lang="nl-NL" sz="1200" dirty="0">
                          <a:latin typeface="+mn-lt"/>
                        </a:rPr>
                        <a:t>Topteams kopen zelf geen eigen shirt. € 10 wordt via de lijntoeslag in rekening gebracht.</a:t>
                      </a:r>
                      <a:endParaRPr lang="en-US" sz="1200" dirty="0">
                        <a:latin typeface="+mn-lt"/>
                      </a:endParaRPr>
                    </a:p>
                  </a:txBody>
                  <a:tcPr/>
                </a:tc>
                <a:extLst>
                  <a:ext uri="{0D108BD9-81ED-4DB2-BD59-A6C34878D82A}">
                    <a16:rowId xmlns:a16="http://schemas.microsoft.com/office/drawing/2014/main" val="2466955269"/>
                  </a:ext>
                </a:extLst>
              </a:tr>
              <a:tr h="331887">
                <a:tc>
                  <a:txBody>
                    <a:bodyPr/>
                    <a:lstStyle/>
                    <a:p>
                      <a:r>
                        <a:rPr lang="en-US" sz="1200" dirty="0">
                          <a:solidFill>
                            <a:schemeClr val="tx1"/>
                          </a:solidFill>
                          <a:latin typeface="+mn-lt"/>
                        </a:rPr>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noProof="0" dirty="0">
                          <a:latin typeface="+mn-lt"/>
                        </a:rPr>
                        <a:t>Topteams</a:t>
                      </a:r>
                    </a:p>
                  </a:txBody>
                  <a:tcPr/>
                </a:tc>
                <a:tc>
                  <a:txBody>
                    <a:bodyPr/>
                    <a:lstStyle/>
                    <a:p>
                      <a:r>
                        <a:rPr lang="nl-NL" sz="1200" noProof="0" dirty="0">
                          <a:latin typeface="+mn-lt"/>
                        </a:rPr>
                        <a:t>Hoe werkt het als ik sponsor ben van een topteam?</a:t>
                      </a:r>
                    </a:p>
                  </a:txBody>
                  <a:tcPr/>
                </a:tc>
                <a:tc>
                  <a:txBody>
                    <a:bodyPr/>
                    <a:lstStyle/>
                    <a:p>
                      <a:r>
                        <a:rPr lang="nl-NL" sz="1200" noProof="0" dirty="0">
                          <a:latin typeface="+mn-lt"/>
                        </a:rPr>
                        <a:t>Neem svp contact op met sponsorcommissie / sponsor@voordaan.nl </a:t>
                      </a:r>
                    </a:p>
                  </a:txBody>
                  <a:tcPr/>
                </a:tc>
                <a:extLst>
                  <a:ext uri="{0D108BD9-81ED-4DB2-BD59-A6C34878D82A}">
                    <a16:rowId xmlns:a16="http://schemas.microsoft.com/office/drawing/2014/main" val="425433811"/>
                  </a:ext>
                </a:extLst>
              </a:tr>
              <a:tr h="493659">
                <a:tc>
                  <a:txBody>
                    <a:bodyPr/>
                    <a:lstStyle/>
                    <a:p>
                      <a:r>
                        <a:rPr lang="en-US" sz="1200" dirty="0">
                          <a:latin typeface="+mn-lt"/>
                        </a:rPr>
                        <a:t>9</a:t>
                      </a:r>
                    </a:p>
                  </a:txBody>
                  <a:tcPr/>
                </a:tc>
                <a:tc>
                  <a:txBody>
                    <a:bodyPr/>
                    <a:lstStyle/>
                    <a:p>
                      <a:r>
                        <a:rPr lang="nl-NL" sz="1200" noProof="0" dirty="0">
                          <a:latin typeface="+mn-lt"/>
                        </a:rPr>
                        <a:t>Retour</a:t>
                      </a:r>
                    </a:p>
                  </a:txBody>
                  <a:tcPr/>
                </a:tc>
                <a:tc>
                  <a:txBody>
                    <a:bodyPr/>
                    <a:lstStyle/>
                    <a:p>
                      <a:r>
                        <a:rPr lang="nl-NL" sz="1200" noProof="0" dirty="0">
                          <a:latin typeface="+mn-lt"/>
                        </a:rPr>
                        <a:t>Wat gebeurt er met de ingeleverde kleding van Topteams?</a:t>
                      </a:r>
                    </a:p>
                  </a:txBody>
                  <a:tcPr/>
                </a:tc>
                <a:tc>
                  <a:txBody>
                    <a:bodyPr/>
                    <a:lstStyle/>
                    <a:p>
                      <a:r>
                        <a:rPr lang="nl-NL" sz="1200" noProof="0" dirty="0">
                          <a:latin typeface="+mn-lt"/>
                        </a:rPr>
                        <a:t>Topteams: De pakken t/m maat M gaan naar Kenia. Boven maat M gaan pakken gaan naar Stichting  </a:t>
                      </a:r>
                      <a:r>
                        <a:rPr lang="nl-NL" sz="1200" noProof="0" dirty="0" err="1">
                          <a:latin typeface="+mn-lt"/>
                        </a:rPr>
                        <a:t>Laureus</a:t>
                      </a:r>
                      <a:r>
                        <a:rPr lang="nl-NL" sz="1200" noProof="0" dirty="0">
                          <a:latin typeface="+mn-lt"/>
                        </a:rPr>
                        <a:t>. Ook de shirts gaan hierheen. De overige kleding gaat in de </a:t>
                      </a:r>
                      <a:r>
                        <a:rPr lang="nl-NL" sz="1200" noProof="0" dirty="0" err="1">
                          <a:latin typeface="+mn-lt"/>
                        </a:rPr>
                        <a:t>Reshare</a:t>
                      </a:r>
                      <a:r>
                        <a:rPr lang="nl-NL" sz="1200" noProof="0" dirty="0">
                          <a:latin typeface="+mn-lt"/>
                        </a:rPr>
                        <a:t> bak. </a:t>
                      </a:r>
                    </a:p>
                  </a:txBody>
                  <a:tcPr/>
                </a:tc>
                <a:extLst>
                  <a:ext uri="{0D108BD9-81ED-4DB2-BD59-A6C34878D82A}">
                    <a16:rowId xmlns:a16="http://schemas.microsoft.com/office/drawing/2014/main" val="3051365830"/>
                  </a:ext>
                </a:extLst>
              </a:tr>
              <a:tr h="493659">
                <a:tc>
                  <a:txBody>
                    <a:bodyPr/>
                    <a:lstStyle/>
                    <a:p>
                      <a:r>
                        <a:rPr lang="en-US" sz="1200" dirty="0">
                          <a:latin typeface="+mn-lt"/>
                        </a:rPr>
                        <a:t>10</a:t>
                      </a:r>
                    </a:p>
                  </a:txBody>
                  <a:tcPr/>
                </a:tc>
                <a:tc>
                  <a:txBody>
                    <a:bodyPr/>
                    <a:lstStyle/>
                    <a:p>
                      <a:r>
                        <a:rPr lang="nl-NL" sz="1200" noProof="0" dirty="0">
                          <a:latin typeface="+mn-lt"/>
                        </a:rPr>
                        <a:t>Keepers</a:t>
                      </a:r>
                    </a:p>
                  </a:txBody>
                  <a:tcPr/>
                </a:tc>
                <a:tc>
                  <a:txBody>
                    <a:bodyPr/>
                    <a:lstStyle/>
                    <a:p>
                      <a:r>
                        <a:rPr lang="nl-NL" sz="1200" noProof="0" dirty="0">
                          <a:latin typeface="+mn-lt"/>
                        </a:rPr>
                        <a:t>Krijgen keepers ook een nieuw keepersshirt? </a:t>
                      </a:r>
                    </a:p>
                  </a:txBody>
                  <a:tcPr/>
                </a:tc>
                <a:tc>
                  <a:txBody>
                    <a:bodyPr/>
                    <a:lstStyle/>
                    <a:p>
                      <a:r>
                        <a:rPr lang="nl-NL" sz="1200" noProof="0" dirty="0">
                          <a:latin typeface="+mn-lt"/>
                        </a:rPr>
                        <a:t>Ja, bij uitgifte in de winkel kunnen vaste keepers een keepersshirt aanvragen. Hiervoor geldt dezelfde bijdrage als het Voordaan Thuisshirt.</a:t>
                      </a:r>
                    </a:p>
                  </a:txBody>
                  <a:tcPr/>
                </a:tc>
                <a:extLst>
                  <a:ext uri="{0D108BD9-81ED-4DB2-BD59-A6C34878D82A}">
                    <a16:rowId xmlns:a16="http://schemas.microsoft.com/office/drawing/2014/main" val="4147432441"/>
                  </a:ext>
                </a:extLst>
              </a:tr>
            </a:tbl>
          </a:graphicData>
        </a:graphic>
      </p:graphicFrame>
    </p:spTree>
    <p:extLst>
      <p:ext uri="{BB962C8B-B14F-4D97-AF65-F5344CB8AC3E}">
        <p14:creationId xmlns:p14="http://schemas.microsoft.com/office/powerpoint/2010/main" val="2532231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C87300-F0EC-1DDA-4B20-1E9A5393B301}"/>
              </a:ext>
            </a:extLst>
          </p:cNvPr>
          <p:cNvSpPr>
            <a:spLocks noGrp="1"/>
          </p:cNvSpPr>
          <p:nvPr>
            <p:ph type="title"/>
          </p:nvPr>
        </p:nvSpPr>
        <p:spPr/>
        <p:txBody>
          <a:bodyPr>
            <a:normAutofit/>
          </a:bodyPr>
          <a:lstStyle/>
          <a:p>
            <a:r>
              <a:rPr lang="nl-NL" sz="3200" b="1" dirty="0"/>
              <a:t>Vraag &amp; Antwoord</a:t>
            </a:r>
            <a:endParaRPr lang="en-US" sz="3200" b="1" dirty="0"/>
          </a:p>
        </p:txBody>
      </p:sp>
      <p:graphicFrame>
        <p:nvGraphicFramePr>
          <p:cNvPr id="4" name="Tabel 4">
            <a:extLst>
              <a:ext uri="{FF2B5EF4-FFF2-40B4-BE49-F238E27FC236}">
                <a16:creationId xmlns:a16="http://schemas.microsoft.com/office/drawing/2014/main" id="{D7754517-8A55-AE22-E1B5-73A4A9363CC4}"/>
              </a:ext>
            </a:extLst>
          </p:cNvPr>
          <p:cNvGraphicFramePr>
            <a:graphicFrameLocks noGrp="1"/>
          </p:cNvGraphicFramePr>
          <p:nvPr>
            <p:ph idx="1"/>
            <p:extLst>
              <p:ext uri="{D42A27DB-BD31-4B8C-83A1-F6EECF244321}">
                <p14:modId xmlns:p14="http://schemas.microsoft.com/office/powerpoint/2010/main" val="930950262"/>
              </p:ext>
            </p:extLst>
          </p:nvPr>
        </p:nvGraphicFramePr>
        <p:xfrm>
          <a:off x="403676" y="1369060"/>
          <a:ext cx="11635923" cy="5034280"/>
        </p:xfrm>
        <a:graphic>
          <a:graphicData uri="http://schemas.openxmlformats.org/drawingml/2006/table">
            <a:tbl>
              <a:tblPr firstRow="1" bandRow="1">
                <a:tableStyleId>{5C22544A-7EE6-4342-B048-85BDC9FD1C3A}</a:tableStyleId>
              </a:tblPr>
              <a:tblGrid>
                <a:gridCol w="481486">
                  <a:extLst>
                    <a:ext uri="{9D8B030D-6E8A-4147-A177-3AD203B41FA5}">
                      <a16:colId xmlns:a16="http://schemas.microsoft.com/office/drawing/2014/main" val="3035106244"/>
                    </a:ext>
                  </a:extLst>
                </a:gridCol>
                <a:gridCol w="1203716">
                  <a:extLst>
                    <a:ext uri="{9D8B030D-6E8A-4147-A177-3AD203B41FA5}">
                      <a16:colId xmlns:a16="http://schemas.microsoft.com/office/drawing/2014/main" val="3690441692"/>
                    </a:ext>
                  </a:extLst>
                </a:gridCol>
                <a:gridCol w="3851892">
                  <a:extLst>
                    <a:ext uri="{9D8B030D-6E8A-4147-A177-3AD203B41FA5}">
                      <a16:colId xmlns:a16="http://schemas.microsoft.com/office/drawing/2014/main" val="4027162079"/>
                    </a:ext>
                  </a:extLst>
                </a:gridCol>
                <a:gridCol w="6098829">
                  <a:extLst>
                    <a:ext uri="{9D8B030D-6E8A-4147-A177-3AD203B41FA5}">
                      <a16:colId xmlns:a16="http://schemas.microsoft.com/office/drawing/2014/main" val="1987045363"/>
                    </a:ext>
                  </a:extLst>
                </a:gridCol>
              </a:tblGrid>
              <a:tr h="370840">
                <a:tc>
                  <a:txBody>
                    <a:bodyPr/>
                    <a:lstStyle/>
                    <a:p>
                      <a:endParaRPr lang="en-US" sz="1200"/>
                    </a:p>
                  </a:txBody>
                  <a:tcPr/>
                </a:tc>
                <a:tc>
                  <a:txBody>
                    <a:bodyPr/>
                    <a:lstStyle/>
                    <a:p>
                      <a:r>
                        <a:rPr lang="nl-NL" sz="1200" dirty="0"/>
                        <a:t>CATEGORIE</a:t>
                      </a:r>
                      <a:endParaRPr lang="en-US" sz="1200" dirty="0"/>
                    </a:p>
                  </a:txBody>
                  <a:tcPr/>
                </a:tc>
                <a:tc>
                  <a:txBody>
                    <a:bodyPr/>
                    <a:lstStyle/>
                    <a:p>
                      <a:r>
                        <a:rPr lang="nl-NL" sz="1200" dirty="0"/>
                        <a:t>VRAAG</a:t>
                      </a:r>
                      <a:endParaRPr lang="en-US" sz="1200" dirty="0"/>
                    </a:p>
                  </a:txBody>
                  <a:tcPr/>
                </a:tc>
                <a:tc>
                  <a:txBody>
                    <a:bodyPr/>
                    <a:lstStyle/>
                    <a:p>
                      <a:r>
                        <a:rPr lang="nl-NL" sz="1200" dirty="0"/>
                        <a:t>ANTWOORD</a:t>
                      </a:r>
                      <a:endParaRPr lang="en-US" sz="1200" dirty="0"/>
                    </a:p>
                  </a:txBody>
                  <a:tcPr/>
                </a:tc>
                <a:extLst>
                  <a:ext uri="{0D108BD9-81ED-4DB2-BD59-A6C34878D82A}">
                    <a16:rowId xmlns:a16="http://schemas.microsoft.com/office/drawing/2014/main" val="2034085126"/>
                  </a:ext>
                </a:extLst>
              </a:tr>
              <a:tr h="370840">
                <a:tc>
                  <a:txBody>
                    <a:bodyPr/>
                    <a:lstStyle/>
                    <a:p>
                      <a:r>
                        <a:rPr lang="en-US" sz="1200" dirty="0"/>
                        <a:t>10</a:t>
                      </a:r>
                    </a:p>
                  </a:txBody>
                  <a:tcPr/>
                </a:tc>
                <a:tc>
                  <a:txBody>
                    <a:bodyPr/>
                    <a:lstStyle/>
                    <a:p>
                      <a:r>
                        <a:rPr lang="nl-NL" sz="1200" noProof="0" dirty="0"/>
                        <a:t>Bedrukking</a:t>
                      </a:r>
                    </a:p>
                  </a:txBody>
                  <a:tcPr/>
                </a:tc>
                <a:tc>
                  <a:txBody>
                    <a:bodyPr/>
                    <a:lstStyle/>
                    <a:p>
                      <a:r>
                        <a:rPr lang="nl-NL" sz="1200" noProof="0" dirty="0"/>
                        <a:t>Kunnen we nog kleding bij </a:t>
                      </a:r>
                      <a:r>
                        <a:rPr lang="nl-NL" sz="1200" noProof="0" dirty="0" err="1"/>
                        <a:t>Yourstyle</a:t>
                      </a:r>
                      <a:r>
                        <a:rPr lang="nl-NL" sz="1200" noProof="0" dirty="0"/>
                        <a:t> en </a:t>
                      </a:r>
                      <a:r>
                        <a:rPr lang="nl-NL" sz="1200" noProof="0" dirty="0" err="1"/>
                        <a:t>ClubColors</a:t>
                      </a:r>
                      <a:r>
                        <a:rPr lang="nl-NL" sz="1200" noProof="0" dirty="0"/>
                        <a:t> bestellen?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noProof="0" dirty="0" err="1"/>
                        <a:t>Reece</a:t>
                      </a:r>
                      <a:r>
                        <a:rPr lang="nl-NL" sz="1200" noProof="0" dirty="0"/>
                        <a:t>/Intersport </a:t>
                      </a:r>
                      <a:r>
                        <a:rPr lang="nl-NL" sz="1200" noProof="0" dirty="0" err="1"/>
                        <a:t>Twinsportis</a:t>
                      </a:r>
                      <a:r>
                        <a:rPr lang="nl-NL" sz="1200" noProof="0" dirty="0"/>
                        <a:t> de enige partij die kleding met het Voordaan clublogo mag verkopen. Bij </a:t>
                      </a:r>
                      <a:r>
                        <a:rPr lang="nl-NL" sz="1200" noProof="0" dirty="0" err="1"/>
                        <a:t>Yourstyle</a:t>
                      </a:r>
                      <a:r>
                        <a:rPr lang="nl-NL" sz="1200" noProof="0" dirty="0"/>
                        <a:t> en </a:t>
                      </a:r>
                      <a:r>
                        <a:rPr lang="nl-NL" sz="1200" noProof="0" dirty="0" err="1"/>
                        <a:t>Clubcolors</a:t>
                      </a:r>
                      <a:r>
                        <a:rPr lang="nl-NL" sz="1200" noProof="0" dirty="0"/>
                        <a:t> kan dat vanaf seizoen 23/24 niet meer. Alle bestellingen vanuit de club gaan via </a:t>
                      </a:r>
                      <a:r>
                        <a:rPr lang="nl-NL" sz="1200" noProof="0" dirty="0" err="1"/>
                        <a:t>Interpport</a:t>
                      </a:r>
                      <a:r>
                        <a:rPr lang="nl-NL" sz="1200" noProof="0" dirty="0"/>
                        <a:t>.</a:t>
                      </a:r>
                    </a:p>
                  </a:txBody>
                  <a:tcPr/>
                </a:tc>
                <a:extLst>
                  <a:ext uri="{0D108BD9-81ED-4DB2-BD59-A6C34878D82A}">
                    <a16:rowId xmlns:a16="http://schemas.microsoft.com/office/drawing/2014/main" val="1308779370"/>
                  </a:ext>
                </a:extLst>
              </a:tr>
              <a:tr h="370840">
                <a:tc>
                  <a:txBody>
                    <a:bodyPr/>
                    <a:lstStyle/>
                    <a:p>
                      <a:r>
                        <a:rPr lang="en-US" sz="1200" dirty="0"/>
                        <a:t>11</a:t>
                      </a:r>
                    </a:p>
                  </a:txBody>
                  <a:tcPr/>
                </a:tc>
                <a:tc>
                  <a:txBody>
                    <a:bodyPr/>
                    <a:lstStyle/>
                    <a:p>
                      <a:r>
                        <a:rPr lang="nl-NL" sz="1200" noProof="0" dirty="0"/>
                        <a:t>Kosten</a:t>
                      </a:r>
                    </a:p>
                  </a:txBody>
                  <a:tcPr/>
                </a:tc>
                <a:tc>
                  <a:txBody>
                    <a:bodyPr/>
                    <a:lstStyle/>
                    <a:p>
                      <a:r>
                        <a:rPr lang="nl-NL" sz="1200" noProof="0" dirty="0"/>
                        <a:t>Wat kost het Voordaan tenue?</a:t>
                      </a:r>
                    </a:p>
                  </a:txBody>
                  <a:tcPr/>
                </a:tc>
                <a:tc>
                  <a:txBody>
                    <a:bodyPr/>
                    <a:lstStyle/>
                    <a:p>
                      <a:r>
                        <a:rPr lang="nl-NL" sz="1200" noProof="0" dirty="0">
                          <a:solidFill>
                            <a:schemeClr val="tx1"/>
                          </a:solidFill>
                        </a:rPr>
                        <a:t>Shirt             € 40</a:t>
                      </a:r>
                    </a:p>
                    <a:p>
                      <a:r>
                        <a:rPr lang="nl-NL" sz="1200" noProof="0" dirty="0">
                          <a:solidFill>
                            <a:schemeClr val="tx1"/>
                          </a:solidFill>
                        </a:rPr>
                        <a:t>Broek/Rok  € 35</a:t>
                      </a:r>
                    </a:p>
                    <a:p>
                      <a:r>
                        <a:rPr lang="nl-NL" sz="1200" noProof="0" dirty="0">
                          <a:solidFill>
                            <a:schemeClr val="tx1"/>
                          </a:solidFill>
                        </a:rPr>
                        <a:t>Sokken        € 12 </a:t>
                      </a:r>
                    </a:p>
                  </a:txBody>
                  <a:tcPr/>
                </a:tc>
                <a:extLst>
                  <a:ext uri="{0D108BD9-81ED-4DB2-BD59-A6C34878D82A}">
                    <a16:rowId xmlns:a16="http://schemas.microsoft.com/office/drawing/2014/main" val="3994817034"/>
                  </a:ext>
                </a:extLst>
              </a:tr>
              <a:tr h="370840">
                <a:tc>
                  <a:txBody>
                    <a:bodyPr/>
                    <a:lstStyle/>
                    <a:p>
                      <a:r>
                        <a:rPr lang="en-US" sz="1200" dirty="0"/>
                        <a:t>12</a:t>
                      </a:r>
                    </a:p>
                  </a:txBody>
                  <a:tcPr/>
                </a:tc>
                <a:tc>
                  <a:txBody>
                    <a:bodyPr/>
                    <a:lstStyle/>
                    <a:p>
                      <a:r>
                        <a:rPr lang="nl-NL" sz="1200" noProof="0" dirty="0"/>
                        <a:t>Onlineshop</a:t>
                      </a:r>
                    </a:p>
                  </a:txBody>
                  <a:tcPr/>
                </a:tc>
                <a:tc>
                  <a:txBody>
                    <a:bodyPr/>
                    <a:lstStyle/>
                    <a:p>
                      <a:r>
                        <a:rPr lang="nl-NL" sz="1200" noProof="0" dirty="0"/>
                        <a:t>Vanaf wanneer kunnen we het tenue  en andere </a:t>
                      </a:r>
                      <a:r>
                        <a:rPr lang="nl-NL" sz="1200" noProof="0" dirty="0" err="1"/>
                        <a:t>teamwear</a:t>
                      </a:r>
                      <a:r>
                        <a:rPr lang="nl-NL" sz="1200" noProof="0" dirty="0"/>
                        <a:t> online kopen?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noProof="0" dirty="0">
                          <a:solidFill>
                            <a:schemeClr val="tx1"/>
                          </a:solidFill>
                        </a:rPr>
                        <a:t>De webshop/ledenshop van Voordaan gaat 17 augustus live. Dan pas communiceren we de </a:t>
                      </a:r>
                      <a:r>
                        <a:rPr lang="nl-NL" sz="1200" noProof="0" dirty="0" err="1">
                          <a:solidFill>
                            <a:schemeClr val="tx1"/>
                          </a:solidFill>
                        </a:rPr>
                        <a:t>url</a:t>
                      </a:r>
                      <a:r>
                        <a:rPr lang="nl-NL" sz="1200" noProof="0" dirty="0">
                          <a:solidFill>
                            <a:schemeClr val="tx1"/>
                          </a:solidFill>
                        </a:rPr>
                        <a:t>.</a:t>
                      </a:r>
                    </a:p>
                  </a:txBody>
                  <a:tcPr/>
                </a:tc>
                <a:extLst>
                  <a:ext uri="{0D108BD9-81ED-4DB2-BD59-A6C34878D82A}">
                    <a16:rowId xmlns:a16="http://schemas.microsoft.com/office/drawing/2014/main" val="318696655"/>
                  </a:ext>
                </a:extLst>
              </a:tr>
              <a:tr h="370840">
                <a:tc>
                  <a:txBody>
                    <a:bodyPr/>
                    <a:lstStyle/>
                    <a:p>
                      <a:r>
                        <a:rPr lang="nl-NL" sz="1200" dirty="0"/>
                        <a:t> 12</a:t>
                      </a:r>
                      <a:endParaRPr lang="en-US" sz="1200" dirty="0"/>
                    </a:p>
                  </a:txBody>
                  <a:tcPr/>
                </a:tc>
                <a:tc>
                  <a:txBody>
                    <a:bodyPr/>
                    <a:lstStyle/>
                    <a:p>
                      <a:r>
                        <a:rPr lang="nl-NL" sz="1200" noProof="0" dirty="0"/>
                        <a:t>Korting</a:t>
                      </a:r>
                    </a:p>
                  </a:txBody>
                  <a:tcPr/>
                </a:tc>
                <a:tc>
                  <a:txBody>
                    <a:bodyPr/>
                    <a:lstStyle/>
                    <a:p>
                      <a:r>
                        <a:rPr lang="nl-NL" sz="1200" noProof="0" dirty="0"/>
                        <a:t>Krijgen we korting bij Intersport op Voordaan kleding?</a:t>
                      </a:r>
                    </a:p>
                  </a:txBody>
                  <a:tcPr/>
                </a:tc>
                <a:tc>
                  <a:txBody>
                    <a:bodyPr/>
                    <a:lstStyle/>
                    <a:p>
                      <a:r>
                        <a:rPr lang="nl-NL" sz="1200" noProof="0" dirty="0"/>
                        <a:t>Elk lid krijgt 30% korting op </a:t>
                      </a:r>
                      <a:r>
                        <a:rPr lang="nl-NL" sz="1200" noProof="0" dirty="0" err="1"/>
                        <a:t>teamwear</a:t>
                      </a:r>
                      <a:r>
                        <a:rPr lang="nl-NL" sz="1200" noProof="0" dirty="0"/>
                        <a:t> </a:t>
                      </a:r>
                      <a:r>
                        <a:rPr lang="nl-NL" sz="1200" noProof="0" dirty="0" err="1"/>
                        <a:t>tenopzichte</a:t>
                      </a:r>
                      <a:r>
                        <a:rPr lang="nl-NL" sz="1200" noProof="0" dirty="0"/>
                        <a:t> van de weergegeven prijs.</a:t>
                      </a:r>
                    </a:p>
                    <a:p>
                      <a:endParaRPr lang="nl-NL" sz="1200" noProof="0" dirty="0"/>
                    </a:p>
                    <a:p>
                      <a:r>
                        <a:rPr lang="nl-NL" sz="1200" noProof="0" dirty="0">
                          <a:solidFill>
                            <a:schemeClr val="tx1"/>
                          </a:solidFill>
                        </a:rPr>
                        <a:t>Daarnaast geeft Intersport 2,5% korting op de aanschafprijs van alle producten op de site. Een zelfde deel gaat naar de club. Hiermee ondersteun je Voordaan. Je moet wel lid zijn bij Intersport. Dat kan via de Intersport Twinsport APP </a:t>
                      </a:r>
                    </a:p>
                  </a:txBody>
                  <a:tcPr/>
                </a:tc>
                <a:extLst>
                  <a:ext uri="{0D108BD9-81ED-4DB2-BD59-A6C34878D82A}">
                    <a16:rowId xmlns:a16="http://schemas.microsoft.com/office/drawing/2014/main" val="2621621662"/>
                  </a:ext>
                </a:extLst>
              </a:tr>
              <a:tr h="370840">
                <a:tc>
                  <a:txBody>
                    <a:bodyPr/>
                    <a:lstStyle/>
                    <a:p>
                      <a:r>
                        <a:rPr lang="nl-NL" sz="1200" dirty="0"/>
                        <a:t>12</a:t>
                      </a:r>
                      <a:endParaRPr lang="en-US" sz="1200" dirty="0"/>
                    </a:p>
                  </a:txBody>
                  <a:tcPr/>
                </a:tc>
                <a:tc>
                  <a:txBody>
                    <a:bodyPr/>
                    <a:lstStyle/>
                    <a:p>
                      <a:r>
                        <a:rPr lang="nl-NL" sz="1200" noProof="0" dirty="0"/>
                        <a:t>Korting</a:t>
                      </a:r>
                    </a:p>
                  </a:txBody>
                  <a:tcPr/>
                </a:tc>
                <a:tc>
                  <a:txBody>
                    <a:bodyPr/>
                    <a:lstStyle/>
                    <a:p>
                      <a:r>
                        <a:rPr lang="nl-NL" sz="1200" noProof="0" dirty="0"/>
                        <a:t>Hoe krijg ik toegang tot de APP?</a:t>
                      </a:r>
                    </a:p>
                  </a:txBody>
                  <a:tcPr/>
                </a:tc>
                <a:tc>
                  <a:txBody>
                    <a:bodyPr/>
                    <a:lstStyle/>
                    <a:p>
                      <a:r>
                        <a:rPr lang="nl-NL" sz="1200" b="0" i="0" kern="1200" noProof="0" dirty="0">
                          <a:solidFill>
                            <a:schemeClr val="dk1"/>
                          </a:solidFill>
                          <a:effectLst/>
                          <a:latin typeface="+mn-lt"/>
                          <a:ea typeface="+mn-ea"/>
                          <a:cs typeface="+mn-cs"/>
                        </a:rPr>
                        <a:t>Download de Intersport Club-app in Google Play of de App Store</a:t>
                      </a:r>
                    </a:p>
                    <a:p>
                      <a:pPr marL="285750" indent="-285750">
                        <a:buFont typeface="Arial" panose="020B0604020202020204" pitchFamily="34" charset="0"/>
                        <a:buChar char="•"/>
                      </a:pPr>
                      <a:r>
                        <a:rPr lang="nl-NL" sz="1200" b="1" i="0" kern="1200" noProof="0" dirty="0">
                          <a:solidFill>
                            <a:schemeClr val="dk1"/>
                          </a:solidFill>
                          <a:effectLst/>
                          <a:latin typeface="+mn-lt"/>
                          <a:ea typeface="+mn-ea"/>
                          <a:cs typeface="+mn-cs"/>
                        </a:rPr>
                        <a:t>Kies bij ‘Meer’ voor ‘Groepen’ en meld je aan met de activatiecode </a:t>
                      </a:r>
                      <a:r>
                        <a:rPr lang="nl-NL" sz="1200" b="1" i="0" u="sng" kern="1200" noProof="0" dirty="0" err="1">
                          <a:solidFill>
                            <a:schemeClr val="dk1"/>
                          </a:solidFill>
                          <a:effectLst/>
                          <a:latin typeface="+mn-lt"/>
                          <a:ea typeface="+mn-ea"/>
                          <a:cs typeface="+mn-cs"/>
                        </a:rPr>
                        <a:t>voordaan</a:t>
                      </a:r>
                      <a:endParaRPr lang="nl-NL" sz="1200" b="0" i="0" kern="1200" noProof="0" dirty="0">
                        <a:solidFill>
                          <a:schemeClr val="dk1"/>
                        </a:solidFill>
                        <a:effectLst/>
                        <a:latin typeface="+mn-lt"/>
                        <a:ea typeface="+mn-ea"/>
                        <a:cs typeface="+mn-cs"/>
                      </a:endParaRPr>
                    </a:p>
                    <a:p>
                      <a:pPr marL="285750" indent="-285750">
                        <a:buFont typeface="Arial" panose="020B0604020202020204" pitchFamily="34" charset="0"/>
                        <a:buChar char="•"/>
                      </a:pPr>
                      <a:r>
                        <a:rPr lang="nl-NL" sz="1200" b="0" i="0" kern="1200" noProof="0" dirty="0">
                          <a:solidFill>
                            <a:schemeClr val="dk1"/>
                          </a:solidFill>
                          <a:effectLst/>
                          <a:latin typeface="+mn-lt"/>
                          <a:ea typeface="+mn-ea"/>
                          <a:cs typeface="+mn-cs"/>
                        </a:rPr>
                        <a:t>Je spaart 2.5% VIP-saldo op je aankopen </a:t>
                      </a:r>
                    </a:p>
                    <a:p>
                      <a:pPr marL="285750" indent="-285750">
                        <a:buFont typeface="Arial" panose="020B0604020202020204" pitchFamily="34" charset="0"/>
                        <a:buChar char="•"/>
                      </a:pPr>
                      <a:r>
                        <a:rPr lang="nl-NL" sz="1200" b="0" i="0" kern="1200" noProof="0" dirty="0">
                          <a:solidFill>
                            <a:schemeClr val="dk1"/>
                          </a:solidFill>
                          <a:effectLst/>
                          <a:latin typeface="+mn-lt"/>
                          <a:ea typeface="+mn-ea"/>
                          <a:cs typeface="+mn-cs"/>
                        </a:rPr>
                        <a:t>Je ontvangt exclusieve acties en aanbiedingen</a:t>
                      </a:r>
                    </a:p>
                    <a:p>
                      <a:pPr marL="285750" indent="-285750">
                        <a:buFont typeface="Arial" panose="020B0604020202020204" pitchFamily="34" charset="0"/>
                        <a:buChar char="•"/>
                      </a:pPr>
                      <a:r>
                        <a:rPr lang="nl-NL" sz="1200" b="0" i="0" kern="1200" noProof="0" dirty="0">
                          <a:solidFill>
                            <a:schemeClr val="dk1"/>
                          </a:solidFill>
                          <a:effectLst/>
                          <a:latin typeface="+mn-lt"/>
                          <a:ea typeface="+mn-ea"/>
                          <a:cs typeface="+mn-cs"/>
                        </a:rPr>
                        <a:t>Je spaart ook nog eens 2.5% voor de club!</a:t>
                      </a:r>
                    </a:p>
                  </a:txBody>
                  <a:tcPr/>
                </a:tc>
                <a:extLst>
                  <a:ext uri="{0D108BD9-81ED-4DB2-BD59-A6C34878D82A}">
                    <a16:rowId xmlns:a16="http://schemas.microsoft.com/office/drawing/2014/main" val="2105525200"/>
                  </a:ext>
                </a:extLst>
              </a:tr>
              <a:tr h="370840">
                <a:tc>
                  <a:txBody>
                    <a:bodyPr/>
                    <a:lstStyle/>
                    <a:p>
                      <a:r>
                        <a:rPr lang="nl-NL" sz="1200" dirty="0"/>
                        <a:t>13</a:t>
                      </a:r>
                      <a:endParaRPr lang="en-US" sz="1200" dirty="0"/>
                    </a:p>
                  </a:txBody>
                  <a:tcPr/>
                </a:tc>
                <a:tc>
                  <a:txBody>
                    <a:bodyPr/>
                    <a:lstStyle/>
                    <a:p>
                      <a:r>
                        <a:rPr lang="nl-NL" sz="1200" noProof="0" dirty="0" err="1"/>
                        <a:t>Reshare</a:t>
                      </a:r>
                      <a:endParaRPr lang="nl-NL" sz="1200" noProof="0" dirty="0"/>
                    </a:p>
                  </a:txBody>
                  <a:tcPr/>
                </a:tc>
                <a:tc>
                  <a:txBody>
                    <a:bodyPr/>
                    <a:lstStyle/>
                    <a:p>
                      <a:r>
                        <a:rPr lang="nl-NL" sz="1200" noProof="0" dirty="0"/>
                        <a:t>Wat gebeurt er met ingeleverde artikelen in de </a:t>
                      </a:r>
                      <a:r>
                        <a:rPr lang="nl-NL" sz="1200" noProof="0" dirty="0" err="1"/>
                        <a:t>Reshare</a:t>
                      </a:r>
                      <a:r>
                        <a:rPr lang="nl-NL" sz="1200" noProof="0" dirty="0"/>
                        <a:t> container?</a:t>
                      </a:r>
                    </a:p>
                  </a:txBody>
                  <a:tcPr/>
                </a:tc>
                <a:tc>
                  <a:txBody>
                    <a:bodyPr/>
                    <a:lstStyle/>
                    <a:p>
                      <a:r>
                        <a:rPr lang="nl-NL" sz="1200" kern="1200" noProof="0" dirty="0">
                          <a:solidFill>
                            <a:schemeClr val="dk1"/>
                          </a:solidFill>
                          <a:effectLst/>
                          <a:latin typeface="+mn-lt"/>
                          <a:ea typeface="+mn-ea"/>
                          <a:cs typeface="+mn-cs"/>
                        </a:rPr>
                        <a:t>Zie website: </a:t>
                      </a:r>
                      <a:r>
                        <a:rPr lang="nl-NL" sz="1200" u="sng" kern="1200" noProof="0" dirty="0">
                          <a:solidFill>
                            <a:schemeClr val="dk1"/>
                          </a:solidFill>
                          <a:effectLst/>
                          <a:latin typeface="+mn-lt"/>
                          <a:ea typeface="+mn-ea"/>
                          <a:cs typeface="+mn-cs"/>
                          <a:hlinkClick r:id="rId2"/>
                        </a:rPr>
                        <a:t>Wat gebeurt er met de kleding en textiel die wordt gedoneerd aan het Leger des Heils? (reshare.nl)</a:t>
                      </a:r>
                      <a:endParaRPr lang="nl-NL" sz="1200" noProof="0" dirty="0"/>
                    </a:p>
                  </a:txBody>
                  <a:tcPr/>
                </a:tc>
                <a:extLst>
                  <a:ext uri="{0D108BD9-81ED-4DB2-BD59-A6C34878D82A}">
                    <a16:rowId xmlns:a16="http://schemas.microsoft.com/office/drawing/2014/main" val="4292404874"/>
                  </a:ext>
                </a:extLst>
              </a:tr>
              <a:tr h="370840">
                <a:tc>
                  <a:txBody>
                    <a:bodyPr/>
                    <a:lstStyle/>
                    <a:p>
                      <a:r>
                        <a:rPr lang="nl-NL" sz="1200" dirty="0"/>
                        <a:t>14</a:t>
                      </a:r>
                      <a:endParaRPr lang="en-US" sz="1200" dirty="0"/>
                    </a:p>
                  </a:txBody>
                  <a:tcPr/>
                </a:tc>
                <a:tc>
                  <a:txBody>
                    <a:bodyPr/>
                    <a:lstStyle/>
                    <a:p>
                      <a:r>
                        <a:rPr lang="nl-NL" sz="1200" noProof="0" dirty="0" err="1"/>
                        <a:t>Reshare</a:t>
                      </a:r>
                      <a:endParaRPr lang="nl-NL" sz="1200" noProof="0" dirty="0"/>
                    </a:p>
                  </a:txBody>
                  <a:tcPr/>
                </a:tc>
                <a:tc>
                  <a:txBody>
                    <a:bodyPr/>
                    <a:lstStyle/>
                    <a:p>
                      <a:r>
                        <a:rPr lang="nl-NL" sz="1200" noProof="0" dirty="0" err="1"/>
                        <a:t>Reshare</a:t>
                      </a:r>
                      <a:r>
                        <a:rPr lang="nl-NL" sz="1200" noProof="0" dirty="0"/>
                        <a:t>: hoeveel wordt er daadwerkelijk </a:t>
                      </a:r>
                      <a:r>
                        <a:rPr lang="nl-NL" sz="1200" noProof="0" dirty="0" err="1"/>
                        <a:t>gereyceld</a:t>
                      </a:r>
                      <a:r>
                        <a:rPr lang="nl-NL" sz="1200" noProof="0" dirty="0"/>
                        <a:t>?</a:t>
                      </a:r>
                    </a:p>
                  </a:txBody>
                  <a:tcPr/>
                </a:tc>
                <a:tc>
                  <a:txBody>
                    <a:bodyPr/>
                    <a:lstStyle/>
                    <a:p>
                      <a:r>
                        <a:rPr lang="nl-NL" sz="1200" kern="1200" noProof="0" dirty="0" err="1">
                          <a:solidFill>
                            <a:schemeClr val="dk1"/>
                          </a:solidFill>
                          <a:latin typeface="+mn-lt"/>
                          <a:ea typeface="+mn-ea"/>
                          <a:cs typeface="+mn-cs"/>
                        </a:rPr>
                        <a:t>Reshare</a:t>
                      </a:r>
                      <a:r>
                        <a:rPr lang="nl-NL" sz="1200" kern="1200" noProof="0" dirty="0">
                          <a:solidFill>
                            <a:schemeClr val="dk1"/>
                          </a:solidFill>
                          <a:latin typeface="+mn-lt"/>
                          <a:ea typeface="+mn-ea"/>
                          <a:cs typeface="+mn-cs"/>
                        </a:rPr>
                        <a:t> recyclet momenteel 10-15% van wat zij inzamelen. </a:t>
                      </a:r>
                      <a:r>
                        <a:rPr lang="nl-NL" sz="1200" kern="1200" noProof="0" dirty="0" err="1">
                          <a:solidFill>
                            <a:schemeClr val="dk1"/>
                          </a:solidFill>
                          <a:latin typeface="+mn-lt"/>
                          <a:ea typeface="+mn-ea"/>
                          <a:cs typeface="+mn-cs"/>
                        </a:rPr>
                        <a:t>Reshare</a:t>
                      </a:r>
                      <a:r>
                        <a:rPr lang="nl-NL" sz="1200" kern="1200" noProof="0" dirty="0">
                          <a:solidFill>
                            <a:schemeClr val="dk1"/>
                          </a:solidFill>
                          <a:latin typeface="+mn-lt"/>
                          <a:ea typeface="+mn-ea"/>
                          <a:cs typeface="+mn-cs"/>
                        </a:rPr>
                        <a:t> is voortdurend bezig dit percentage hoger te krijgen zodat er steeds minder de verbrandingsovens in gaat. </a:t>
                      </a:r>
                    </a:p>
                  </a:txBody>
                  <a:tcPr/>
                </a:tc>
                <a:extLst>
                  <a:ext uri="{0D108BD9-81ED-4DB2-BD59-A6C34878D82A}">
                    <a16:rowId xmlns:a16="http://schemas.microsoft.com/office/drawing/2014/main" val="651858367"/>
                  </a:ext>
                </a:extLst>
              </a:tr>
            </a:tbl>
          </a:graphicData>
        </a:graphic>
      </p:graphicFrame>
    </p:spTree>
    <p:extLst>
      <p:ext uri="{BB962C8B-B14F-4D97-AF65-F5344CB8AC3E}">
        <p14:creationId xmlns:p14="http://schemas.microsoft.com/office/powerpoint/2010/main" val="10820009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10470</TotalTime>
  <Words>1387</Words>
  <Application>Microsoft Office PowerPoint</Application>
  <PresentationFormat>Breedbeeld</PresentationFormat>
  <Paragraphs>209</Paragraphs>
  <Slides>7</Slides>
  <Notes>0</Notes>
  <HiddenSlides>0</HiddenSlides>
  <MMClips>0</MMClips>
  <ScaleCrop>false</ScaleCrop>
  <HeadingPairs>
    <vt:vector size="8" baseType="variant">
      <vt:variant>
        <vt:lpstr>Gebruikte lettertypen</vt:lpstr>
      </vt:variant>
      <vt:variant>
        <vt:i4>2</vt:i4>
      </vt:variant>
      <vt:variant>
        <vt:lpstr>Thema</vt:lpstr>
      </vt:variant>
      <vt:variant>
        <vt:i4>1</vt:i4>
      </vt:variant>
      <vt:variant>
        <vt:lpstr>Ingesloten OLE-bronprogramma's</vt:lpstr>
      </vt:variant>
      <vt:variant>
        <vt:i4>1</vt:i4>
      </vt:variant>
      <vt:variant>
        <vt:lpstr>Diatitels</vt:lpstr>
      </vt:variant>
      <vt:variant>
        <vt:i4>7</vt:i4>
      </vt:variant>
    </vt:vector>
  </HeadingPairs>
  <TitlesOfParts>
    <vt:vector size="11" baseType="lpstr">
      <vt:lpstr>Arial</vt:lpstr>
      <vt:lpstr>Calibri</vt:lpstr>
      <vt:lpstr>Office Theme</vt:lpstr>
      <vt:lpstr>think-cell Slide</vt:lpstr>
      <vt:lpstr>Bestelproces nieuwe kleding Voordaan</vt:lpstr>
      <vt:lpstr>Vanaf 17 augustus nieuwe tenue verkrijgbaar voor alle leden</vt:lpstr>
      <vt:lpstr>Uitgifteproces Thuis Shirt -  Leden (m.u.v. Topteams)</vt:lpstr>
      <vt:lpstr>Uitgifteproces shirts - Topteams</vt:lpstr>
      <vt:lpstr>Uitgifteproces thuis shirt – senioren teams met shirtsponsor  (bestel vóór Augustus!!)</vt:lpstr>
      <vt:lpstr>Vraag &amp; Antwoord</vt:lpstr>
      <vt:lpstr>Vraag &amp; Antwoord</vt:lpstr>
    </vt:vector>
  </TitlesOfParts>
  <Company>Nike,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Boogert, Marc den</dc:creator>
  <cp:lastModifiedBy>Bram Hahn</cp:lastModifiedBy>
  <cp:revision>72</cp:revision>
  <dcterms:created xsi:type="dcterms:W3CDTF">2015-01-06T20:53:09Z</dcterms:created>
  <dcterms:modified xsi:type="dcterms:W3CDTF">2023-07-17T06:54:38Z</dcterms:modified>
</cp:coreProperties>
</file>